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  <p:sldMasterId id="2147483672" r:id="rId5"/>
  </p:sldMasterIdLst>
  <p:notesMasterIdLst>
    <p:notesMasterId r:id="rId24"/>
  </p:notesMasterIdLst>
  <p:handoutMasterIdLst>
    <p:handoutMasterId r:id="rId25"/>
  </p:handoutMasterIdLst>
  <p:sldIdLst>
    <p:sldId id="3562" r:id="rId6"/>
    <p:sldId id="3840" r:id="rId7"/>
    <p:sldId id="3847" r:id="rId8"/>
    <p:sldId id="3565" r:id="rId9"/>
    <p:sldId id="4033" r:id="rId10"/>
    <p:sldId id="4075" r:id="rId11"/>
    <p:sldId id="4076" r:id="rId12"/>
    <p:sldId id="3846" r:id="rId13"/>
    <p:sldId id="4028" r:id="rId14"/>
    <p:sldId id="3868" r:id="rId15"/>
    <p:sldId id="3981" r:id="rId16"/>
    <p:sldId id="4070" r:id="rId17"/>
    <p:sldId id="3972" r:id="rId18"/>
    <p:sldId id="4025" r:id="rId19"/>
    <p:sldId id="4020" r:id="rId20"/>
    <p:sldId id="4066" r:id="rId21"/>
    <p:sldId id="4067" r:id="rId22"/>
    <p:sldId id="4074" r:id="rId23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F0A388-BCC3-01A6-9361-A988A9E9DAC9}" name="Niehues, Paula" initials="NP" userId="S::Paula.Niehues@bbh-beratung.de::44c66fb2-a54f-4d91-8e57-1a126eef2693" providerId="AD"/>
  <p188:author id="{A85724A3-BBFB-6E9B-37CA-DDFC65BC80E5}" name="Rottmann, Fabian" initials="RF" userId="S::fabian.rottmann@bbh-beratung.de::0f267706-1fb6-4c51-8457-9bef0bd3b30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7"/>
    <a:srgbClr val="0060A8"/>
    <a:srgbClr val="0078D2"/>
    <a:srgbClr val="00355C"/>
    <a:srgbClr val="004376"/>
    <a:srgbClr val="00487E"/>
    <a:srgbClr val="00518E"/>
    <a:srgbClr val="000000"/>
    <a:srgbClr val="5F5E5E"/>
    <a:srgbClr val="518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73277D-E1E1-4A03-8A44-0377EBE4C26C}" v="8" dt="2023-04-24T06:49:06.2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5268" autoAdjust="0"/>
  </p:normalViewPr>
  <p:slideViewPr>
    <p:cSldViewPr snapToGrid="0">
      <p:cViewPr varScale="1">
        <p:scale>
          <a:sx n="109" d="100"/>
          <a:sy n="109" d="100"/>
        </p:scale>
        <p:origin x="6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632" y="11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xMode val="edge"/>
          <c:yMode val="edge"/>
          <c:x val="0"/>
          <c:y val="0"/>
          <c:w val="1"/>
          <c:h val="0.91662052530604088"/>
        </c:manualLayout>
      </c:layout>
      <c:barChart>
        <c:barDir val="col"/>
        <c:grouping val="stacked"/>
        <c:varyColors val="0"/>
        <c:ser>
          <c:idx val="0"/>
          <c:order val="0"/>
          <c:tx>
            <c:v>Busse</c:v>
          </c:tx>
          <c:spPr>
            <a:solidFill>
              <a:srgbClr val="5482AB">
                <a:lumMod val="50000"/>
              </a:srgbClr>
            </a:solidFill>
            <a:ln w="12700" cap="flat" cmpd="sng" algn="ctr">
              <a:solidFill>
                <a:srgbClr val="5482AB">
                  <a:lumMod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DED-4BB7-9891-CD907E29569F}"/>
              </c:ext>
            </c:extLst>
          </c:dPt>
          <c:dPt>
            <c:idx val="1"/>
            <c:invertIfNegative val="0"/>
            <c:bubble3D val="0"/>
            <c:spPr>
              <a:solidFill>
                <a:srgbClr val="FFCC00">
                  <a:lumMod val="50000"/>
                </a:srgbClr>
              </a:solidFill>
              <a:ln w="12700" cap="flat" cmpd="sng" algn="ctr">
                <a:solidFill>
                  <a:srgbClr val="FFCC00">
                    <a:lumMod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ED-4BB7-9891-CD907E29569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DED-4BB7-9891-CD907E29569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9DED-4BB7-9891-CD907E29569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DED-4BB7-9891-CD907E29569F}"/>
              </c:ext>
            </c:extLst>
          </c:dPt>
          <c:cat>
            <c:strLit>
              <c:ptCount val="2"/>
              <c:pt idx="0">
                <c:v>Basis</c:v>
              </c:pt>
              <c:pt idx="1">
                <c:v>Progressiv</c:v>
              </c:pt>
            </c:strLit>
          </c:cat>
          <c:val>
            <c:numLit>
              <c:formatCode>General</c:formatCode>
              <c:ptCount val="2"/>
              <c:pt idx="0">
                <c:v>181.5</c:v>
              </c:pt>
              <c:pt idx="1">
                <c:v>1034</c:v>
              </c:pt>
            </c:numLit>
          </c:val>
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5-9DED-4BB7-9891-CD907E29569F}"/>
            </c:ext>
          </c:extLst>
        </c:ser>
        <c:ser>
          <c:idx val="1"/>
          <c:order val="1"/>
          <c:tx>
            <c:v>Lkw</c:v>
          </c:tx>
          <c:spPr>
            <a:solidFill>
              <a:schemeClr val="accent2"/>
            </a:solidFill>
            <a:ln w="12700" cap="flat" cmpd="sng" algn="ctr">
              <a:solidFill>
                <a:srgbClr val="5482AB"/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invertIfNegative val="0"/>
          <c:dPt>
            <c:idx val="0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6-9DED-4BB7-9891-CD907E29569F}"/>
              </c:ext>
            </c:extLst>
          </c:dPt>
          <c:dPt>
            <c:idx val="1"/>
            <c:invertIfNegative val="0"/>
            <c:bubble3D val="0"/>
            <c:spPr>
              <a:solidFill>
                <a:srgbClr val="FFCC00">
                  <a:lumMod val="75000"/>
                </a:srgbClr>
              </a:solidFill>
              <a:ln w="12700" cap="flat" cmpd="sng" algn="ctr">
                <a:solidFill>
                  <a:srgbClr val="FFCC00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8-9DED-4BB7-9891-CD907E29569F}"/>
              </c:ext>
            </c:extLst>
          </c:dPt>
          <c:dPt>
            <c:idx val="2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9-9DED-4BB7-9891-CD907E29569F}"/>
              </c:ext>
            </c:extLst>
          </c:dPt>
          <c:dPt>
            <c:idx val="3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A-9DED-4BB7-9891-CD907E29569F}"/>
              </c:ext>
            </c:extLst>
          </c:dPt>
          <c:dPt>
            <c:idx val="4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B-9DED-4BB7-9891-CD907E29569F}"/>
              </c:ext>
            </c:extLst>
          </c:dPt>
          <c:dPt>
            <c:idx val="5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C-9DED-4BB7-9891-CD907E29569F}"/>
              </c:ext>
            </c:extLst>
          </c:dPt>
          <c:dPt>
            <c:idx val="6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D-9DED-4BB7-9891-CD907E29569F}"/>
              </c:ext>
            </c:extLst>
          </c:dPt>
          <c:dPt>
            <c:idx val="7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E-9DED-4BB7-9891-CD907E29569F}"/>
              </c:ext>
            </c:extLst>
          </c:dPt>
          <c:dPt>
            <c:idx val="8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F-9DED-4BB7-9891-CD907E29569F}"/>
              </c:ext>
            </c:extLst>
          </c:dPt>
          <c:dPt>
            <c:idx val="9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0-9DED-4BB7-9891-CD907E29569F}"/>
              </c:ext>
            </c:extLst>
          </c:dPt>
          <c:dPt>
            <c:idx val="10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1-9DED-4BB7-9891-CD907E29569F}"/>
              </c:ext>
            </c:extLst>
          </c:dPt>
          <c:dPt>
            <c:idx val="11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2-9DED-4BB7-9891-CD907E29569F}"/>
              </c:ext>
            </c:extLst>
          </c:dPt>
          <c:dPt>
            <c:idx val="12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3-9DED-4BB7-9891-CD907E29569F}"/>
              </c:ext>
            </c:extLst>
          </c:dPt>
          <c:dPt>
            <c:idx val="13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4-9DED-4BB7-9891-CD907E29569F}"/>
              </c:ext>
            </c:extLst>
          </c:dPt>
          <c:dPt>
            <c:idx val="14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5-9DED-4BB7-9891-CD907E29569F}"/>
              </c:ext>
            </c:extLst>
          </c:dPt>
          <c:dPt>
            <c:idx val="15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6-9DED-4BB7-9891-CD907E29569F}"/>
              </c:ext>
            </c:extLst>
          </c:dPt>
          <c:dPt>
            <c:idx val="16"/>
            <c:invertIfNegative val="0"/>
            <c:bubble3D val="0"/>
  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17-9DED-4BB7-9891-CD907E29569F}"/>
              </c:ext>
            </c:extLst>
          </c:dPt>
          <c:cat>
            <c:strLit>
              <c:ptCount val="2"/>
              <c:pt idx="0">
                <c:v>Basis</c:v>
              </c:pt>
              <c:pt idx="1">
                <c:v>Progressiv</c:v>
              </c:pt>
            </c:strLit>
          </c:cat>
          <c:val>
            <c:numLit>
              <c:formatCode>General</c:formatCode>
              <c:ptCount val="2"/>
              <c:pt idx="0">
                <c:v>620.15</c:v>
              </c:pt>
              <c:pt idx="1">
                <c:v>1614.4929999999999</c:v>
              </c:pt>
            </c:numLit>
          </c:val>
          <c:extLst xmlns:a14="http://schemas.microsoft.com/office/drawing/2010/main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18-9DED-4BB7-9891-CD907E29569F}"/>
            </c:ext>
          </c:extLst>
        </c:ser>
        <c:ser>
          <c:idx val="2"/>
          <c:order val="2"/>
          <c:tx>
            <c:v>Schiffe</c:v>
          </c:tx>
          <c:spPr>
            <a:solidFill>
              <a:srgbClr val="5482AB">
                <a:lumMod val="60000"/>
                <a:lumOff val="40000"/>
              </a:srgbClr>
            </a:solidFill>
            <a:ln w="12700" cap="flat" cmpd="sng" algn="ctr">
              <a:solidFill>
                <a:srgbClr val="5482AB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C00">
                  <a:lumMod val="60000"/>
                  <a:lumOff val="40000"/>
                </a:srgbClr>
              </a:solidFill>
              <a:ln w="12700" cap="flat" cmpd="sng" algn="ctr">
                <a:solidFill>
                  <a:srgbClr val="FFCC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extLst>
              <c:ext xmlns:c16="http://schemas.microsoft.com/office/drawing/2014/chart" uri="{C3380CC4-5D6E-409C-BE32-E72D297353CC}">
                <c16:uniqueId val="{0000001A-9DED-4BB7-9891-CD907E29569F}"/>
              </c:ext>
            </c:extLst>
          </c:dPt>
          <c:cat>
            <c:strLit>
              <c:ptCount val="2"/>
              <c:pt idx="0">
                <c:v>Basis</c:v>
              </c:pt>
              <c:pt idx="1">
                <c:v>Progressiv</c:v>
              </c:pt>
            </c:strLit>
          </c:cat>
          <c:val>
            <c:numLit>
              <c:formatCode>General</c:formatCode>
              <c:ptCount val="2"/>
              <c:pt idx="0">
                <c:v>50.6</c:v>
              </c:pt>
              <c:pt idx="1">
                <c:v>205</c:v>
              </c:pt>
            </c:numLit>
          </c:val>
          <c:extLst>
            <c:ext xmlns:c16="http://schemas.microsoft.com/office/drawing/2014/chart" uri="{C3380CC4-5D6E-409C-BE32-E72D297353CC}">
              <c16:uniqueId val="{0000001B-9DED-4BB7-9891-CD907E29569F}"/>
            </c:ext>
          </c:extLst>
        </c:ser>
        <c:ser>
          <c:idx val="3"/>
          <c:order val="3"/>
          <c:tx>
            <c:v>Weitere</c:v>
          </c:tx>
          <c:spPr>
            <a:solidFill>
              <a:srgbClr val="5482AB">
                <a:lumMod val="40000"/>
                <a:lumOff val="60000"/>
              </a:srgbClr>
            </a:solidFill>
            <a:ln w="12700" cap="flat" cmpd="sng" algn="ctr">
              <a:solidFill>
                <a:srgbClr val="5482AB">
                  <a:lumMod val="40000"/>
                  <a:lumOff val="6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 w="12700" cap="flat" cmpd="sng" algn="ctr">
                <a:solidFill>
                  <a:srgbClr val="FFCC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extLst>
              <c:ext xmlns:c16="http://schemas.microsoft.com/office/drawing/2014/chart" uri="{C3380CC4-5D6E-409C-BE32-E72D297353CC}">
                <c16:uniqueId val="{0000001D-9DED-4BB7-9891-CD907E29569F}"/>
              </c:ext>
            </c:extLst>
          </c:dPt>
          <c:cat>
            <c:strLit>
              <c:ptCount val="2"/>
              <c:pt idx="0">
                <c:v>Basis</c:v>
              </c:pt>
              <c:pt idx="1">
                <c:v>Progressiv</c:v>
              </c:pt>
            </c:strLit>
          </c:cat>
          <c:val>
            <c:numLit>
              <c:formatCode>General</c:formatCode>
              <c:ptCount val="2"/>
              <c:pt idx="0">
                <c:v>27</c:v>
              </c:pt>
              <c:pt idx="1">
                <c:v>87</c:v>
              </c:pt>
            </c:numLit>
          </c:val>
          <c:extLst>
            <c:ext xmlns:c16="http://schemas.microsoft.com/office/drawing/2014/chart" uri="{C3380CC4-5D6E-409C-BE32-E72D297353CC}">
              <c16:uniqueId val="{0000001E-9DED-4BB7-9891-CD907E29569F}"/>
            </c:ext>
          </c:extLst>
        </c:ser>
        <c:ser>
          <c:idx val="4"/>
          <c:order val="4"/>
          <c:tx>
            <c:v>BHKW</c:v>
          </c:tx>
          <c:spPr>
            <a:solidFill>
              <a:srgbClr val="FFCC00">
                <a:lumMod val="20000"/>
                <a:lumOff val="80000"/>
              </a:srgbClr>
            </a:solidFill>
            <a:ln w="12700" cap="flat" cmpd="sng" algn="ctr">
              <a:solidFill>
                <a:srgbClr val="FFCC00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C00">
                  <a:lumMod val="20000"/>
                  <a:lumOff val="80000"/>
                </a:srgbClr>
              </a:solidFill>
              <a:ln w="12700" cap="flat" cmpd="sng" algn="ctr">
                <a:solidFill>
                  <a:srgbClr val="FFCC00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extLst>
              <c:ext xmlns:c16="http://schemas.microsoft.com/office/drawing/2014/chart" uri="{C3380CC4-5D6E-409C-BE32-E72D297353CC}">
                <c16:uniqueId val="{00000020-9DED-4BB7-9891-CD907E29569F}"/>
              </c:ext>
            </c:extLst>
          </c:dPt>
          <c:cat>
            <c:strLit>
              <c:ptCount val="2"/>
              <c:pt idx="0">
                <c:v>Basis</c:v>
              </c:pt>
              <c:pt idx="1">
                <c:v>Progressiv</c:v>
              </c:pt>
            </c:strLit>
          </c:cat>
          <c:val>
            <c:numLit>
              <c:formatCode>General</c:formatCode>
              <c:ptCount val="2"/>
              <c:pt idx="0">
                <c:v>#N/A</c:v>
              </c:pt>
              <c:pt idx="1">
                <c:v>205</c:v>
              </c:pt>
            </c:numLit>
          </c:val>
          <c:extLst>
            <c:ext xmlns:c16="http://schemas.microsoft.com/office/drawing/2014/chart" uri="{C3380CC4-5D6E-409C-BE32-E72D297353CC}">
              <c16:uniqueId val="{00000021-9DED-4BB7-9891-CD907E2956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serLines>
          <c:spPr>
            <a:ln w="3175" cap="flat" cmpd="sng" algn="ctr">
              <a:solidFill>
                <a:schemeClr val="tx1"/>
              </a:solidFill>
              <a:prstDash val="dash"/>
              <a:round/>
            </a:ln>
            <a:effectLst/>
          </c:spPr>
        </c:serLines>
        <c:axId val="859035272"/>
        <c:axId val="859031744"/>
      </c:barChart>
      <c:catAx>
        <c:axId val="859035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de-DE" sz="1200" b="0" i="0" u="none" strike="noStrike" kern="1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pPr>
            <a:endParaRPr lang="de-DE"/>
          </a:p>
        </c:txPr>
        <c:crossAx val="859031744"/>
        <c:crosses val="autoZero"/>
        <c:auto val="1"/>
        <c:lblAlgn val="ctr"/>
        <c:lblOffset val="100"/>
        <c:noMultiLvlLbl val="1"/>
      </c:catAx>
      <c:valAx>
        <c:axId val="859031744"/>
        <c:scaling>
          <c:orientation val="minMax"/>
          <c:max val="3500"/>
          <c:min val="0"/>
        </c:scaling>
        <c:delete val="0"/>
        <c:axPos val="l"/>
        <c:numFmt formatCode=";;;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prstClr val="black"/>
                </a:solidFill>
                <a:prstDash val="solid"/>
                <a:round/>
              </a14:hiddenLine>
            </a:ext>
          </a:extLst>
        </c:spPr>
        <c:txPr>
          <a:bodyPr rot="-60000000" spcFirstLastPara="1" vertOverflow="ellipsis" vert="horz" wrap="square" anchor="ctr" anchorCtr="1"/>
          <a:lstStyle/>
          <a:p>
            <a:pPr>
              <a:defRPr lang="de-DE" sz="1200" b="0" i="0" u="none" strike="noStrike" kern="1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pPr>
            <a:endParaRPr lang="de-DE"/>
          </a:p>
        </c:txPr>
        <c:crossAx val="859035272"/>
        <c:crosses val="autoZero"/>
        <c:crossBetween val="between"/>
        <c:majorUnit val="500"/>
        <c:dispUnits>
          <c:custUnit val="1"/>
        </c:dispUnits>
      </c:valAx>
      <c:spPr>
        <a:noFill/>
        <a:ln>
          <a:noFill/>
        </a:ln>
        <a:effectLst/>
      </c:spPr>
    </c:plotArea>
    <c:plotVisOnly val="1"/>
    <c:dispBlanksAs val="gap"/>
    <c:extLst xmlns:mc="http://schemas.openxmlformats.org/markup-compatibility/2006" xmlns:c14="http://schemas.microsoft.com/office/drawing/2007/8/2/chart" xmlns:a14="http://schemas.microsoft.com/office/drawing/2010/main" xmlns:c16="http://schemas.microsoft.com/office/drawing/2014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 algn="ctr">
        <a:defRPr lang="de-DE" sz="1200" b="0" i="0" u="none" strike="noStrike" kern="1200" baseline="0">
          <a:solidFill>
            <a:schemeClr val="tx1"/>
          </a:solidFill>
          <a:latin typeface="Segoe UI Light" panose="020B0502040204020203" pitchFamily="34" charset="0"/>
          <a:ea typeface="Arial"/>
          <a:cs typeface="Segoe UI Light" panose="020B0502040204020203" pitchFamily="34" charset="0"/>
        </a:defRPr>
      </a:pPr>
      <a:endParaRPr lang="de-DE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Grafik 2">
          <a:extLst xmlns:a="http://schemas.openxmlformats.org/drawingml/2006/main">
            <a:ext uri="{FF2B5EF4-FFF2-40B4-BE49-F238E27FC236}">
              <a16:creationId xmlns:a16="http://schemas.microsoft.com/office/drawing/2014/main" id="{DE5C4B91-DD95-6CE7-279C-2603B436637B}"/>
            </a:ext>
          </a:extLst>
        </cdr:cNvPr>
        <cdr:cNvPicPr>
          <a:picLocks xmlns:a="http://schemas.openxmlformats.org/drawingml/2006/main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810000" cy="3175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0.12978</cdr:x>
      <cdr:y>0.0584</cdr:y>
    </cdr:to>
    <cdr:sp macro="" textlink="">
      <cdr:nvSpPr>
        <cdr:cNvPr id="33" name="e6e0d326-677c-4eb4-ad09-cd001674d432" hidden="1">
          <a:extLst xmlns:a="http://schemas.openxmlformats.org/drawingml/2006/main">
            <a:ext uri="{FF2B5EF4-FFF2-40B4-BE49-F238E27FC236}">
              <a16:creationId xmlns:a16="http://schemas.microsoft.com/office/drawing/2014/main" id="{4D2053E3-F0F4-4228-FA53-373AF5947943}"/>
            </a:ext>
          </a:extLst>
        </cdr:cNvPr>
        <cdr:cNvSpPr txBox="1"/>
      </cdr:nvSpPr>
      <cdr:spPr>
        <a:xfrm xmlns:a="http://schemas.openxmlformats.org/drawingml/2006/main">
          <a:off x="0" y="0"/>
          <a:ext cx="494470" cy="185420"/>
        </a:xfrm>
        <a:prstGeom xmlns:a="http://schemas.openxmlformats.org/drawingml/2006/main" prst="rect">
          <a:avLst/>
        </a:prstGeom>
        <a:ln xmlns:a="http://schemas.openxmlformats.org/drawingml/2006/main" w="0" cap="flat" cmpd="sng" algn="ctr">
          <a:solidFill>
            <a:prstClr val="black">
              <a:alpha val="0"/>
            </a:prstClr>
          </a:solidFill>
          <a:prstDash val="solid"/>
          <a:round/>
          <a:headEnd type="none" w="med" len="med"/>
          <a:tailEnd type="none" w="med" len="med"/>
        </a:ln>
      </cdr:spPr>
      <cdr:txBody>
        <a:bodyPr xmlns:a="http://schemas.openxmlformats.org/drawingml/2006/main" vertOverflow="clip" vert="horz" wrap="none" lIns="18000" tIns="7200" rIns="18000" bIns="7200" rtlCol="0" anchor="ctr"/>
        <a:lstStyle xmlns:a="http://schemas.openxmlformats.org/drawingml/2006/main"/>
        <a:p xmlns:a="http://schemas.openxmlformats.org/drawingml/2006/main">
          <a:pPr algn="r" defTabSz="495300"/>
          <a:r>
            <a:rPr lang="de-DE" sz="1200">
              <a:solidFill>
                <a:schemeClr val="tx1"/>
              </a:solidFill>
              <a:latin typeface="+mn-lt"/>
            </a:rPr>
            <a:t>BHKW</a:t>
          </a:r>
        </a:p>
      </cdr:txBody>
    </cdr:sp>
  </cdr:relSizeAnchor>
  <cdr:relSizeAnchor xmlns:cdr="http://schemas.openxmlformats.org/drawingml/2006/chartDrawing">
    <cdr:from>
      <cdr:x>0.20126</cdr:x>
      <cdr:y>0.94213</cdr:y>
    </cdr:from>
    <cdr:to>
      <cdr:x>0.2994</cdr:x>
      <cdr:y>0.996</cdr:y>
    </cdr:to>
    <cdr:sp macro="" textlink="">
      <cdr:nvSpPr>
        <cdr:cNvPr id="55" name="5f503e74-a1e5-45ee-8b81-6c181f7d7c19">
          <a:extLst xmlns:a="http://schemas.openxmlformats.org/drawingml/2006/main">
            <a:ext uri="{FF2B5EF4-FFF2-40B4-BE49-F238E27FC236}">
              <a16:creationId xmlns:a16="http://schemas.microsoft.com/office/drawing/2014/main" id="{D679B2B3-D549-526B-B00E-64E4DAAE941B}"/>
            </a:ext>
          </a:extLst>
        </cdr:cNvPr>
        <cdr:cNvSpPr txBox="1"/>
      </cdr:nvSpPr>
      <cdr:spPr>
        <a:xfrm xmlns:a="http://schemas.openxmlformats.org/drawingml/2006/main">
          <a:off x="766805" y="2991263"/>
          <a:ext cx="373914" cy="171037"/>
        </a:xfrm>
        <a:prstGeom xmlns:a="http://schemas.openxmlformats.org/drawingml/2006/main" prst="rect">
          <a:avLst/>
        </a:prstGeom>
        <a:ln xmlns:a="http://schemas.openxmlformats.org/drawingml/2006/main" w="0" cap="flat" cmpd="sng" algn="ctr">
          <a:solidFill>
            <a:prstClr val="black">
              <a:alpha val="0"/>
            </a:prstClr>
          </a:solidFill>
          <a:prstDash val="solid"/>
          <a:round/>
          <a:headEnd type="none" w="med" len="med"/>
          <a:tailEnd type="none" w="med" len="med"/>
        </a:ln>
      </cdr:spPr>
      <cdr:txBody>
        <a:bodyPr xmlns:a="http://schemas.openxmlformats.org/drawingml/2006/main" vertOverflow="clip" vert="horz" wrap="none" lIns="0" tIns="0" rIns="0" bIns="0" rtlCol="0" anchorCtr="1"/>
        <a:lstStyle xmlns:a="http://schemas.openxmlformats.org/drawingml/2006/main"/>
        <a:p xmlns:a="http://schemas.openxmlformats.org/drawingml/2006/main">
          <a:pPr algn="ctr" defTabSz="495300"/>
          <a:r>
            <a:rPr lang="de-DE" sz="1200">
              <a:solidFill>
                <a:schemeClr val="tx1"/>
              </a:solidFill>
              <a:latin typeface="+mn-lt"/>
            </a:rPr>
            <a:t>Basis</a:t>
          </a:r>
        </a:p>
      </cdr:txBody>
    </cdr:sp>
  </cdr:relSizeAnchor>
  <cdr:relSizeAnchor xmlns:cdr="http://schemas.openxmlformats.org/drawingml/2006/chartDrawing">
    <cdr:from>
      <cdr:x>0.65569</cdr:x>
      <cdr:y>0.94213</cdr:y>
    </cdr:from>
    <cdr:to>
      <cdr:x>0.84496</cdr:x>
      <cdr:y>0.996</cdr:y>
    </cdr:to>
    <cdr:sp macro="" textlink="">
      <cdr:nvSpPr>
        <cdr:cNvPr id="58" name="5a1ca1cc-47cf-4ff3-90fa-7c3592baf040">
          <a:extLst xmlns:a="http://schemas.openxmlformats.org/drawingml/2006/main">
            <a:ext uri="{FF2B5EF4-FFF2-40B4-BE49-F238E27FC236}">
              <a16:creationId xmlns:a16="http://schemas.microsoft.com/office/drawing/2014/main" id="{B29529EA-62B5-1881-AE07-0416DAB4DDBB}"/>
            </a:ext>
          </a:extLst>
        </cdr:cNvPr>
        <cdr:cNvSpPr txBox="1"/>
      </cdr:nvSpPr>
      <cdr:spPr>
        <a:xfrm xmlns:a="http://schemas.openxmlformats.org/drawingml/2006/main">
          <a:off x="2498196" y="2991263"/>
          <a:ext cx="721119" cy="171037"/>
        </a:xfrm>
        <a:prstGeom xmlns:a="http://schemas.openxmlformats.org/drawingml/2006/main" prst="rect">
          <a:avLst/>
        </a:prstGeom>
        <a:ln xmlns:a="http://schemas.openxmlformats.org/drawingml/2006/main" w="0" cap="flat" cmpd="sng" algn="ctr">
          <a:solidFill>
            <a:prstClr val="black">
              <a:alpha val="0"/>
            </a:prstClr>
          </a:solidFill>
          <a:prstDash val="solid"/>
          <a:round/>
          <a:headEnd type="none" w="med" len="med"/>
          <a:tailEnd type="none" w="med" len="med"/>
        </a:ln>
      </cdr:spPr>
      <cdr:txBody>
        <a:bodyPr xmlns:a="http://schemas.openxmlformats.org/drawingml/2006/main" vertOverflow="clip" vert="horz" wrap="none" lIns="0" tIns="0" rIns="0" bIns="0" rtlCol="0" anchorCtr="1"/>
        <a:lstStyle xmlns:a="http://schemas.openxmlformats.org/drawingml/2006/main"/>
        <a:p xmlns:a="http://schemas.openxmlformats.org/drawingml/2006/main">
          <a:pPr algn="ctr" defTabSz="495300"/>
          <a:r>
            <a:rPr lang="de-DE" sz="1200">
              <a:solidFill>
                <a:schemeClr val="tx1"/>
              </a:solidFill>
              <a:latin typeface="+mn-lt"/>
            </a:rPr>
            <a:t>Progressiv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1934C-C164-46A1-8E2C-E667A6510460}" type="datetime1">
              <a:rPr lang="de-DE" smtClean="0"/>
              <a:t>25.04.2023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A4AFD-C94D-40C0-961B-BD88BABAA3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92375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F2C78-C530-4AB9-8879-095CB1C4A7F5}" type="datetime1">
              <a:rPr lang="de-DE" smtClean="0"/>
              <a:t>25.04.2023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9F2CD-4514-4900-AFDE-CA44957825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72604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Begrüßung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Kontext + allgemeine Einleitung ins Thema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Ziele des heutigen Vortrags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de-DE" b="0" i="1" dirty="0"/>
              <a:t>Ggf. Kontext und Ziele als separate Folie, v. a. bei längeren Präsentationen/Workshops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</a:t>
            </a:fld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4B7E012-2094-2436-EA81-1C5C628C725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402724B-4D55-4F96-8856-49270E475A8B}" type="datetime1">
              <a:rPr lang="de-DE" smtClean="0"/>
              <a:t>25.04.2023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916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F460799-0F22-4122-AE40-FC421960637B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994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AEF82C9-5DAF-4863-A052-4D66657D15D3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7376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9CB1AB8-6C88-4CE3-AC5D-A61DF1680C71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1796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091CE8D-381E-463F-BECB-AF3A3E1D8F1C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15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03BF459C-0F22-4147-AA82-96568F0BACE3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6912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86CEA10-D0D4-4BB6-BC3D-81617D0B3D2E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1329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B09EB7F-CD5B-4404-AF55-7D3040FD0E5E}" type="datetime1">
              <a:rPr lang="de-DE" smtClean="0"/>
              <a:t>25.04.2023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E9F2CD-4514-4900-AFDE-CA4495782596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165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8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BEB56DFA-C5A3-44F3-9E73-4CD7FDFFC1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53487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BEB56DFA-C5A3-44F3-9E73-4CD7FDFFC1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>
          <a:xfrm>
            <a:off x="768000" y="2982138"/>
            <a:ext cx="10656000" cy="954792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/>
              <a:t>Präsentationstitel</a:t>
            </a:r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8002" y="4014237"/>
            <a:ext cx="7884567" cy="823015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Ort/Online, TT. Monat Jahr</a:t>
            </a:r>
          </a:p>
        </p:txBody>
      </p:sp>
    </p:spTree>
    <p:extLst>
      <p:ext uri="{BB962C8B-B14F-4D97-AF65-F5344CB8AC3E}">
        <p14:creationId xmlns:p14="http://schemas.microsoft.com/office/powerpoint/2010/main" val="3027517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BEB56DFA-C5A3-44F3-9E73-4CD7FDFFC1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53487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BEB56DFA-C5A3-44F3-9E73-4CD7FDFFC1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>
          <a:xfrm>
            <a:off x="768000" y="2982138"/>
            <a:ext cx="10656000" cy="954792"/>
          </a:xfrm>
        </p:spPr>
        <p:txBody>
          <a:bodyPr vert="horz"/>
          <a:lstStyle>
            <a:lvl1pPr>
              <a:defRPr/>
            </a:lvl1pPr>
          </a:lstStyle>
          <a:p>
            <a:r>
              <a:rPr lang="de-DE"/>
              <a:t>Präsentationstitel</a:t>
            </a:r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8002" y="4014237"/>
            <a:ext cx="7884567" cy="823015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Ort/Online, TT. Monat Jahr</a:t>
            </a:r>
          </a:p>
        </p:txBody>
      </p:sp>
    </p:spTree>
    <p:extLst>
      <p:ext uri="{BB962C8B-B14F-4D97-AF65-F5344CB8AC3E}">
        <p14:creationId xmlns:p14="http://schemas.microsoft.com/office/powerpoint/2010/main" val="429182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-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83C1025-3A51-C3D5-4BF3-F4D66B7E2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" r="32360"/>
          <a:stretch/>
        </p:blipFill>
        <p:spPr>
          <a:xfrm>
            <a:off x="0" y="3176"/>
            <a:ext cx="12192000" cy="6991012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F6FB4004-FE2D-FD31-BC1F-071C33EB34DB}"/>
              </a:ext>
            </a:extLst>
          </p:cNvPr>
          <p:cNvSpPr/>
          <p:nvPr userDrawn="1"/>
        </p:nvSpPr>
        <p:spPr>
          <a:xfrm>
            <a:off x="-852791" y="1615740"/>
            <a:ext cx="9529897" cy="952989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0CB340E0-3EE2-6D80-9202-E628AF303442}"/>
              </a:ext>
            </a:extLst>
          </p:cNvPr>
          <p:cNvSpPr/>
          <p:nvPr userDrawn="1"/>
        </p:nvSpPr>
        <p:spPr>
          <a:xfrm>
            <a:off x="5347871" y="3667028"/>
            <a:ext cx="5644656" cy="5644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BEB56DFA-C5A3-44F3-9E73-4CD7FDFFC1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53487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5" progId="TCLayout.ActiveDocument.1">
                  <p:embed/>
                </p:oleObj>
              </mc:Choice>
              <mc:Fallback>
                <p:oleObj name="think-cell Folie" r:id="rId4" imgW="592" imgH="595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BEB56DFA-C5A3-44F3-9E73-4CD7FDFFC1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Ellipse 8">
            <a:extLst>
              <a:ext uri="{FF2B5EF4-FFF2-40B4-BE49-F238E27FC236}">
                <a16:creationId xmlns:a16="http://schemas.microsoft.com/office/drawing/2014/main" id="{C74BF85C-E746-C3C7-AC4A-854E9FF6A029}"/>
              </a:ext>
            </a:extLst>
          </p:cNvPr>
          <p:cNvSpPr/>
          <p:nvPr userDrawn="1"/>
        </p:nvSpPr>
        <p:spPr>
          <a:xfrm>
            <a:off x="6974731" y="-3357664"/>
            <a:ext cx="5992239" cy="5992239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7">
            <a:extLst>
              <a:ext uri="{FF2B5EF4-FFF2-40B4-BE49-F238E27FC236}">
                <a16:creationId xmlns:a16="http://schemas.microsoft.com/office/drawing/2014/main" id="{75D55EBF-25D3-1EC0-C3A0-C57E0F2F1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373" y="3076703"/>
            <a:ext cx="6665575" cy="430887"/>
          </a:xfrm>
          <a:prstGeom prst="rect">
            <a:avLst/>
          </a:prstGeom>
          <a:noFill/>
        </p:spPr>
        <p:txBody>
          <a:bodyPr vert="horz" wrap="square" lIns="540000" anchor="t" anchorCtr="0">
            <a:spAutoFit/>
          </a:bodyPr>
          <a:lstStyle>
            <a:lvl1pPr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Präsentationstitel</a:t>
            </a:r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084FC596-A091-751E-264E-6DE66C57DB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6375" y="4039320"/>
            <a:ext cx="5459625" cy="338554"/>
          </a:xfrm>
          <a:prstGeom prst="rect">
            <a:avLst/>
          </a:prstGeom>
          <a:noFill/>
        </p:spPr>
        <p:txBody>
          <a:bodyPr vert="horz" wrap="square" lIns="540000" anchor="t" anchorCtr="0">
            <a:spAutoFit/>
          </a:bodyPr>
          <a:lstStyle>
            <a:lvl1pPr>
              <a:defRPr lang="de-DE" sz="1600" b="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buNone/>
            </a:pPr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FA3FD4F-5694-626C-73D3-B99740AE5CD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0222" y="381498"/>
            <a:ext cx="3952672" cy="90717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3CB497B-F84D-F24F-6B65-5CD96058E10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2" y="5503819"/>
            <a:ext cx="4236956" cy="1227696"/>
          </a:xfrm>
          <a:prstGeom prst="rect">
            <a:avLst/>
          </a:prstGeom>
        </p:spPr>
      </p:pic>
      <p:sp>
        <p:nvSpPr>
          <p:cNvPr id="14" name="Titel 7">
            <a:extLst>
              <a:ext uri="{FF2B5EF4-FFF2-40B4-BE49-F238E27FC236}">
                <a16:creationId xmlns:a16="http://schemas.microsoft.com/office/drawing/2014/main" id="{4AAE73F8-5A3D-A685-8D8C-8116EDE0D23F}"/>
              </a:ext>
            </a:extLst>
          </p:cNvPr>
          <p:cNvSpPr txBox="1">
            <a:spLocks/>
          </p:cNvSpPr>
          <p:nvPr userDrawn="1"/>
        </p:nvSpPr>
        <p:spPr>
          <a:xfrm>
            <a:off x="636375" y="2634575"/>
            <a:ext cx="2998825" cy="388787"/>
          </a:xfrm>
          <a:prstGeom prst="rect">
            <a:avLst/>
          </a:prstGeom>
          <a:noFill/>
        </p:spPr>
        <p:txBody>
          <a:bodyPr vert="horz" lIns="540000" anchor="ctr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b="0" u="sng" cap="none" baseline="0" err="1">
                <a:solidFill>
                  <a:schemeClr val="tx1"/>
                </a:solidFill>
              </a:rPr>
              <a:t>HyAllgäu</a:t>
            </a:r>
            <a:r>
              <a:rPr lang="de-DE" sz="1600" b="0" u="sng" cap="none" baseline="0">
                <a:solidFill>
                  <a:schemeClr val="tx1"/>
                </a:solidFill>
              </a:rPr>
              <a:t>*-Bodensee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E1B7483-D69D-4B72-9BAB-AFEC7DD98DC6}"/>
              </a:ext>
            </a:extLst>
          </p:cNvPr>
          <p:cNvSpPr txBox="1"/>
          <p:nvPr userDrawn="1"/>
        </p:nvSpPr>
        <p:spPr>
          <a:xfrm rot="16200000">
            <a:off x="11339575" y="6048403"/>
            <a:ext cx="1434559" cy="1782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spcAft>
                <a:spcPts val="600"/>
              </a:spcAft>
              <a:buClr>
                <a:schemeClr val="tx2"/>
              </a:buClr>
              <a:buFont typeface="Marlett" pitchFamily="2" charset="2"/>
              <a:buNone/>
            </a:pPr>
            <a:r>
              <a:rPr lang="de-DE" sz="800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Moritz </a:t>
            </a:r>
            <a:r>
              <a:rPr lang="de-DE" sz="800" err="1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Kertzscher</a:t>
            </a:r>
            <a:r>
              <a:rPr lang="de-DE" sz="800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8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CF912F7-5B95-9870-B8F9-B451A682932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28309" y="4676665"/>
            <a:ext cx="4051118" cy="18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2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Inhalt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CBDFD09-A543-4F2A-BE09-970FF74EE4D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166315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CBDFD09-A543-4F2A-BE09-970FF74EE4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10648800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DA986CFE-27C2-4712-9C27-9F40F7FAB3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37FA9529-D392-E111-EA01-7A82CFF16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AE4C821E-B304-B910-6B53-0617AA46E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</p:spTree>
    <p:extLst>
      <p:ext uri="{BB962C8B-B14F-4D97-AF65-F5344CB8AC3E}">
        <p14:creationId xmlns:p14="http://schemas.microsoft.com/office/powerpoint/2010/main" val="2349391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Inhalt_numeri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67E6A988-90C6-4D4B-94BC-701D738986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047952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67E6A988-90C6-4D4B-94BC-701D738986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 baseline="0"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0" hasCustomPrompt="1"/>
          </p:nvPr>
        </p:nvSpPr>
        <p:spPr>
          <a:xfrm>
            <a:off x="772584" y="1829264"/>
            <a:ext cx="10649479" cy="406860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357188" indent="-357188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712788" indent="-355600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 marL="1069975" indent="-357188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3pPr>
            <a:lvl4pPr marL="1441450" indent="-371475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4pPr>
            <a:lvl5pPr marL="1797050" indent="-355600">
              <a:spcBef>
                <a:spcPts val="0"/>
              </a:spcBef>
              <a:buClr>
                <a:schemeClr val="tx2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5439F04-DE1E-4F07-BB35-276F219B2D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525497D2-185E-E5E9-8525-BC312219A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9" name="Textplatzhalter 12">
            <a:extLst>
              <a:ext uri="{FF2B5EF4-FFF2-40B4-BE49-F238E27FC236}">
                <a16:creationId xmlns:a16="http://schemas.microsoft.com/office/drawing/2014/main" id="{C656B501-4051-4040-5819-F01F79A9E3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</p:spTree>
    <p:extLst>
      <p:ext uri="{BB962C8B-B14F-4D97-AF65-F5344CB8AC3E}">
        <p14:creationId xmlns:p14="http://schemas.microsoft.com/office/powerpoint/2010/main" val="1668039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Halbformat 2x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81FF5521-AE4E-4CFB-9629-5E3564B751F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99029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81FF5521-AE4E-4CFB-9629-5E3564B75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3A539FAB-901D-C7C0-8C42-D25638A30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7D6B0B30-77EB-055C-160E-C5C56CFFBA4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5083093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Textplatzhalter 12">
            <a:extLst>
              <a:ext uri="{FF2B5EF4-FFF2-40B4-BE49-F238E27FC236}">
                <a16:creationId xmlns:a16="http://schemas.microsoft.com/office/drawing/2014/main" id="{92E17B5B-09BE-8FB5-3E4C-9CC1925C52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1257412A-1DCE-92BF-D309-3CA752B9CCF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B3D57D6E-0657-7ABC-4F9D-20BA4D00A71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68915" y="1837766"/>
            <a:ext cx="5150501" cy="406010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82864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Drittelteilung 3x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414C7962-4008-45D0-A8B1-9BDE235511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30454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414C7962-4008-45D0-A8B1-9BDE235511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7" name="Inhaltsplatzhalter 3"/>
          <p:cNvSpPr>
            <a:spLocks noGrp="1"/>
          </p:cNvSpPr>
          <p:nvPr>
            <p:ph sz="quarter" idx="10"/>
          </p:nvPr>
        </p:nvSpPr>
        <p:spPr>
          <a:xfrm>
            <a:off x="772584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quarter" idx="11"/>
          </p:nvPr>
        </p:nvSpPr>
        <p:spPr>
          <a:xfrm>
            <a:off x="4455849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quarter" idx="12"/>
          </p:nvPr>
        </p:nvSpPr>
        <p:spPr>
          <a:xfrm>
            <a:off x="8139113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7" name="Textplatzhalter 10">
            <a:extLst>
              <a:ext uri="{FF2B5EF4-FFF2-40B4-BE49-F238E27FC236}">
                <a16:creationId xmlns:a16="http://schemas.microsoft.com/office/drawing/2014/main" id="{32EAE9C9-9BA3-49DA-865B-A76FC2CA00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1169" y="5895431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E6E7DC05-E4F6-9A94-A397-99D6605A9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10" name="Textplatzhalter 12">
            <a:extLst>
              <a:ext uri="{FF2B5EF4-FFF2-40B4-BE49-F238E27FC236}">
                <a16:creationId xmlns:a16="http://schemas.microsoft.com/office/drawing/2014/main" id="{3E40FFE8-E555-97F9-E0E3-42E6BC3CF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</p:spTree>
    <p:extLst>
      <p:ext uri="{BB962C8B-B14F-4D97-AF65-F5344CB8AC3E}">
        <p14:creationId xmlns:p14="http://schemas.microsoft.com/office/powerpoint/2010/main" val="55688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1/3zu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BCD0C87F-9BC8-5155-7E0F-32D2C297EB8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3282951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23A5392B-1B55-4B46-5037-7A14470B559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455849" y="1837766"/>
            <a:ext cx="6963567" cy="406010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5C454932-0939-4936-B0F4-FC10752B9F2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218589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5C454932-0939-4936-B0F4-FC10752B9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CCC50DCF-AC14-6E6A-A9C8-9483849FC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7A0234DC-3389-CAE8-0FE3-0BEAC4B361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BB313480-0E14-19C2-689C-0C9EA6DACD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</p:spTree>
    <p:extLst>
      <p:ext uri="{BB962C8B-B14F-4D97-AF65-F5344CB8AC3E}">
        <p14:creationId xmlns:p14="http://schemas.microsoft.com/office/powerpoint/2010/main" val="187283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_Vielen D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91307863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60" imgH="360" progId="TCLayout.ActiveDocument.1">
                  <p:embed/>
                </p:oleObj>
              </mc:Choice>
              <mc:Fallback>
                <p:oleObj name="think-cell Folie" r:id="rId3" imgW="360" imgH="360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uppieren 4"/>
          <p:cNvGrpSpPr/>
          <p:nvPr userDrawn="1"/>
        </p:nvGrpSpPr>
        <p:grpSpPr>
          <a:xfrm>
            <a:off x="527053" y="253742"/>
            <a:ext cx="11135783" cy="6088919"/>
            <a:chOff x="395288" y="319997"/>
            <a:chExt cx="8351837" cy="6022898"/>
          </a:xfrm>
          <a:noFill/>
        </p:grpSpPr>
        <p:sp>
          <p:nvSpPr>
            <p:cNvPr id="3" name="Rechteck 2"/>
            <p:cNvSpPr/>
            <p:nvPr userDrawn="1"/>
          </p:nvSpPr>
          <p:spPr bwMode="auto">
            <a:xfrm>
              <a:off x="395288" y="319997"/>
              <a:ext cx="8351837" cy="5632069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  <p:sp>
          <p:nvSpPr>
            <p:cNvPr id="4" name="Gleichschenkliges Dreieck 3"/>
            <p:cNvSpPr/>
            <p:nvPr userDrawn="1"/>
          </p:nvSpPr>
          <p:spPr bwMode="auto">
            <a:xfrm rot="10800000">
              <a:off x="7374464" y="5809495"/>
              <a:ext cx="541866" cy="533400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</p:grpSp>
      <p:sp>
        <p:nvSpPr>
          <p:cNvPr id="7" name="Textfeld 6"/>
          <p:cNvSpPr txBox="1"/>
          <p:nvPr userDrawn="1"/>
        </p:nvSpPr>
        <p:spPr>
          <a:xfrm>
            <a:off x="343555" y="1347607"/>
            <a:ext cx="10656001" cy="1012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de-DE" sz="2800" b="0" i="0">
                <a:solidFill>
                  <a:schemeClr val="tx2"/>
                </a:solidFill>
                <a:latin typeface="+mj-lt"/>
              </a:rPr>
              <a:t>Vielen Dank für Ihre Aufmerksamkeit.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02631B5-4E09-0BA6-BFF9-5C430EABBA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3" y="217929"/>
            <a:ext cx="2389998" cy="692523"/>
          </a:xfrm>
          <a:prstGeom prst="rect">
            <a:avLst/>
          </a:prstGeom>
        </p:spPr>
      </p:pic>
      <p:sp>
        <p:nvSpPr>
          <p:cNvPr id="9" name="Fußzeilenplatzhalter 5">
            <a:extLst>
              <a:ext uri="{FF2B5EF4-FFF2-40B4-BE49-F238E27FC236}">
                <a16:creationId xmlns:a16="http://schemas.microsoft.com/office/drawing/2014/main" id="{8E21328E-371A-E1EE-9A9A-E82AF4464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DA06437-3C1A-3791-3B33-1520861C1F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27948" y="2154106"/>
            <a:ext cx="7336104" cy="346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3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-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83C1025-3A51-C3D5-4BF3-F4D66B7E2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" r="32360"/>
          <a:stretch/>
        </p:blipFill>
        <p:spPr>
          <a:xfrm>
            <a:off x="0" y="3176"/>
            <a:ext cx="12192000" cy="6991012"/>
          </a:xfrm>
          <a:prstGeom prst="rect">
            <a:avLst/>
          </a:prstGeom>
        </p:spPr>
      </p:pic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BEB56DFA-C5A3-44F3-9E73-4CD7FDFFC1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53487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5" progId="TCLayout.ActiveDocument.1">
                  <p:embed/>
                </p:oleObj>
              </mc:Choice>
              <mc:Fallback>
                <p:oleObj name="think-cell Folie" r:id="rId4" imgW="592" imgH="595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BEB56DFA-C5A3-44F3-9E73-4CD7FDFFC1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Ellipse 6">
            <a:extLst>
              <a:ext uri="{FF2B5EF4-FFF2-40B4-BE49-F238E27FC236}">
                <a16:creationId xmlns:a16="http://schemas.microsoft.com/office/drawing/2014/main" id="{F6FB4004-FE2D-FD31-BC1F-071C33EB34DB}"/>
              </a:ext>
            </a:extLst>
          </p:cNvPr>
          <p:cNvSpPr/>
          <p:nvPr userDrawn="1"/>
        </p:nvSpPr>
        <p:spPr>
          <a:xfrm>
            <a:off x="-852791" y="1615740"/>
            <a:ext cx="9529897" cy="952989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C74BF85C-E746-C3C7-AC4A-854E9FF6A029}"/>
              </a:ext>
            </a:extLst>
          </p:cNvPr>
          <p:cNvSpPr/>
          <p:nvPr userDrawn="1"/>
        </p:nvSpPr>
        <p:spPr>
          <a:xfrm>
            <a:off x="6974731" y="-3357664"/>
            <a:ext cx="5992239" cy="5992239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7">
            <a:extLst>
              <a:ext uri="{FF2B5EF4-FFF2-40B4-BE49-F238E27FC236}">
                <a16:creationId xmlns:a16="http://schemas.microsoft.com/office/drawing/2014/main" id="{75D55EBF-25D3-1EC0-C3A0-C57E0F2F1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373" y="3076703"/>
            <a:ext cx="6665575" cy="430887"/>
          </a:xfrm>
          <a:prstGeom prst="rect">
            <a:avLst/>
          </a:prstGeom>
          <a:noFill/>
        </p:spPr>
        <p:txBody>
          <a:bodyPr vert="horz" wrap="square" lIns="540000" anchor="t" anchorCtr="0">
            <a:spAutoFit/>
          </a:bodyPr>
          <a:lstStyle>
            <a:lvl1pPr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Präsentationstitel</a:t>
            </a:r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084FC596-A091-751E-264E-6DE66C57DB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6375" y="4039320"/>
            <a:ext cx="6665573" cy="338554"/>
          </a:xfrm>
          <a:prstGeom prst="rect">
            <a:avLst/>
          </a:prstGeom>
          <a:noFill/>
        </p:spPr>
        <p:txBody>
          <a:bodyPr vert="horz" wrap="square" lIns="540000" anchor="t" anchorCtr="0">
            <a:spAutoFit/>
          </a:bodyPr>
          <a:lstStyle>
            <a:lvl1pPr>
              <a:defRPr lang="de-DE" sz="1600" b="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buNone/>
            </a:pPr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FA3FD4F-5694-626C-73D3-B99740AE5CD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0222" y="381498"/>
            <a:ext cx="3952672" cy="90717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3CB497B-F84D-F24F-6B65-5CD96058E10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2" y="5503819"/>
            <a:ext cx="4236956" cy="122769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E1B7483-D69D-4B72-9BAB-AFEC7DD98DC6}"/>
              </a:ext>
            </a:extLst>
          </p:cNvPr>
          <p:cNvSpPr txBox="1"/>
          <p:nvPr userDrawn="1"/>
        </p:nvSpPr>
        <p:spPr>
          <a:xfrm rot="16200000">
            <a:off x="11339575" y="6048403"/>
            <a:ext cx="1434559" cy="1782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spcAft>
                <a:spcPts val="600"/>
              </a:spcAft>
              <a:buClr>
                <a:schemeClr val="tx2"/>
              </a:buClr>
              <a:buFont typeface="Marlett" pitchFamily="2" charset="2"/>
              <a:buNone/>
            </a:pPr>
            <a:r>
              <a:rPr lang="de-DE" sz="800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Moritz </a:t>
            </a:r>
            <a:r>
              <a:rPr lang="de-DE" sz="800" err="1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Kertzscher</a:t>
            </a:r>
            <a:r>
              <a:rPr lang="de-DE" sz="800">
                <a:solidFill>
                  <a:schemeClr val="bg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0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Inhalt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CBDFD09-A543-4F2A-BE09-970FF74EE4D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166315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CBDFD09-A543-4F2A-BE09-970FF74EE4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10648800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DA986CFE-27C2-4712-9C27-9F40F7FAB3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37FA9529-D392-E111-EA01-7A82CFF16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AE4C821E-B304-B910-6B53-0617AA46E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</p:spTree>
    <p:extLst>
      <p:ext uri="{BB962C8B-B14F-4D97-AF65-F5344CB8AC3E}">
        <p14:creationId xmlns:p14="http://schemas.microsoft.com/office/powerpoint/2010/main" val="2066412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Inhalt_numeri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67E6A988-90C6-4D4B-94BC-701D738986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047952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67E6A988-90C6-4D4B-94BC-701D738986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 baseline="0"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0" hasCustomPrompt="1"/>
          </p:nvPr>
        </p:nvSpPr>
        <p:spPr>
          <a:xfrm>
            <a:off x="772584" y="1829264"/>
            <a:ext cx="10649479" cy="406860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357188" indent="-357188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712788" indent="-355600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 marL="1069975" indent="-357188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3pPr>
            <a:lvl4pPr marL="1441450" indent="-371475">
              <a:buClr>
                <a:schemeClr val="tx2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4pPr>
            <a:lvl5pPr marL="1797050" indent="-355600">
              <a:spcBef>
                <a:spcPts val="0"/>
              </a:spcBef>
              <a:buClr>
                <a:schemeClr val="tx2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5439F04-DE1E-4F07-BB35-276F219B2D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525497D2-185E-E5E9-8525-BC312219A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9" name="Textplatzhalter 12">
            <a:extLst>
              <a:ext uri="{FF2B5EF4-FFF2-40B4-BE49-F238E27FC236}">
                <a16:creationId xmlns:a16="http://schemas.microsoft.com/office/drawing/2014/main" id="{C656B501-4051-4040-5819-F01F79A9E3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</p:spTree>
    <p:extLst>
      <p:ext uri="{BB962C8B-B14F-4D97-AF65-F5344CB8AC3E}">
        <p14:creationId xmlns:p14="http://schemas.microsoft.com/office/powerpoint/2010/main" val="187180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Halbformat 2x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81FF5521-AE4E-4CFB-9629-5E3564B751F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99029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81FF5521-AE4E-4CFB-9629-5E3564B75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7D6B0B30-77EB-055C-160E-C5C56CFFBA4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5083093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Textplatzhalter 12">
            <a:extLst>
              <a:ext uri="{FF2B5EF4-FFF2-40B4-BE49-F238E27FC236}">
                <a16:creationId xmlns:a16="http://schemas.microsoft.com/office/drawing/2014/main" id="{92E17B5B-09BE-8FB5-3E4C-9CC1925C52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1257412A-1DCE-92BF-D309-3CA752B9CCF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B3D57D6E-0657-7ABC-4F9D-20BA4D00A71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68915" y="1837766"/>
            <a:ext cx="5150501" cy="406010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0F097614-30B7-9C89-8E62-0EE59EF11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119427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Drittelteilung 3x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414C7962-4008-45D0-A8B1-9BDE235511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30454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414C7962-4008-45D0-A8B1-9BDE235511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7" name="Inhaltsplatzhalter 3"/>
          <p:cNvSpPr>
            <a:spLocks noGrp="1"/>
          </p:cNvSpPr>
          <p:nvPr>
            <p:ph sz="quarter" idx="10"/>
          </p:nvPr>
        </p:nvSpPr>
        <p:spPr>
          <a:xfrm>
            <a:off x="772584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quarter" idx="11"/>
          </p:nvPr>
        </p:nvSpPr>
        <p:spPr>
          <a:xfrm>
            <a:off x="4455849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quarter" idx="12"/>
          </p:nvPr>
        </p:nvSpPr>
        <p:spPr>
          <a:xfrm>
            <a:off x="8139113" y="1835619"/>
            <a:ext cx="3282951" cy="405981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7" name="Textplatzhalter 10">
            <a:extLst>
              <a:ext uri="{FF2B5EF4-FFF2-40B4-BE49-F238E27FC236}">
                <a16:creationId xmlns:a16="http://schemas.microsoft.com/office/drawing/2014/main" id="{32EAE9C9-9BA3-49DA-865B-A76FC2CA00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1169" y="5895431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10" name="Textplatzhalter 12">
            <a:extLst>
              <a:ext uri="{FF2B5EF4-FFF2-40B4-BE49-F238E27FC236}">
                <a16:creationId xmlns:a16="http://schemas.microsoft.com/office/drawing/2014/main" id="{3E40FFE8-E555-97F9-E0E3-42E6BC3CF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DF7AAFB0-82FD-7321-A3C6-6BECC94B4B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103381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1/3zu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BCD0C87F-9BC8-5155-7E0F-32D2C297EB8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72584" y="1829265"/>
            <a:ext cx="3282951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23A5392B-1B55-4B46-5037-7A14470B559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455849" y="1837766"/>
            <a:ext cx="6963567" cy="4060102"/>
          </a:xfrm>
          <a:prstGeom prst="rect">
            <a:avLst/>
          </a:prstGeom>
        </p:spPr>
        <p:txBody>
          <a:bodyPr lIns="0">
            <a:no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5C454932-0939-4936-B0F4-FC10752B9F2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218589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5" progId="TCLayout.ActiveDocument.1">
                  <p:embed/>
                </p:oleObj>
              </mc:Choice>
              <mc:Fallback>
                <p:oleObj name="think-cell Folie" r:id="rId3" imgW="592" imgH="595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5C454932-0939-4936-B0F4-FC10752B9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de-DE"/>
              <a:t>Inhaltsfolie, Action Title, max. 2-zeilig</a:t>
            </a:r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7A0234DC-3389-CAE8-0FE3-0BEAC4B361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583" y="1446364"/>
            <a:ext cx="10649480" cy="374400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b="1">
                <a:solidFill>
                  <a:schemeClr val="tx2"/>
                </a:solidFill>
              </a:defRPr>
            </a:lvl1pPr>
            <a:lvl2pPr marL="357188" indent="0">
              <a:buNone/>
              <a:defRPr/>
            </a:lvl2pPr>
          </a:lstStyle>
          <a:p>
            <a:pPr lvl="0"/>
            <a:r>
              <a:rPr lang="de-DE"/>
              <a:t>Idiot Title (Schriftgröße und Anordnung nicht verändern; kein Doppelpunkt)</a:t>
            </a:r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BB313480-0E14-19C2-689C-0C9EA6DACD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1169" y="5897868"/>
            <a:ext cx="10650894" cy="246382"/>
          </a:xfrm>
          <a:prstGeom prst="rect">
            <a:avLst/>
          </a:prstGeom>
          <a:noFill/>
        </p:spPr>
        <p:txBody>
          <a:bodyPr wrap="square" lIns="0" tIns="3600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lang="de-DE" sz="1050" dirty="0" smtClean="0">
                <a:latin typeface="+mn-lt"/>
              </a:defRPr>
            </a:lvl1pPr>
          </a:lstStyle>
          <a:p>
            <a:pPr>
              <a:lnSpc>
                <a:spcPts val="1100"/>
              </a:lnSpc>
            </a:pPr>
            <a:r>
              <a:rPr lang="de-DE" sz="1050"/>
              <a:t>Quelle: Studienname, Herausgeber, Jahr</a:t>
            </a:r>
          </a:p>
        </p:txBody>
      </p:sp>
      <p:sp>
        <p:nvSpPr>
          <p:cNvPr id="9" name="Fußzeilenplatzhalter 5">
            <a:extLst>
              <a:ext uri="{FF2B5EF4-FFF2-40B4-BE49-F238E27FC236}">
                <a16:creationId xmlns:a16="http://schemas.microsoft.com/office/drawing/2014/main" id="{CF33278A-4619-CE0B-C05E-21E6FECD02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393073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_Vielen D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91307863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60" imgH="360" progId="TCLayout.ActiveDocument.1">
                  <p:embed/>
                </p:oleObj>
              </mc:Choice>
              <mc:Fallback>
                <p:oleObj name="think-cell Folie" r:id="rId3" imgW="360" imgH="360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uppieren 4"/>
          <p:cNvGrpSpPr/>
          <p:nvPr userDrawn="1"/>
        </p:nvGrpSpPr>
        <p:grpSpPr>
          <a:xfrm>
            <a:off x="527053" y="253742"/>
            <a:ext cx="11135783" cy="6088919"/>
            <a:chOff x="395288" y="319997"/>
            <a:chExt cx="8351837" cy="6022898"/>
          </a:xfrm>
          <a:noFill/>
        </p:grpSpPr>
        <p:sp>
          <p:nvSpPr>
            <p:cNvPr id="3" name="Rechteck 2"/>
            <p:cNvSpPr/>
            <p:nvPr userDrawn="1"/>
          </p:nvSpPr>
          <p:spPr bwMode="auto">
            <a:xfrm>
              <a:off x="395288" y="319997"/>
              <a:ext cx="8351837" cy="5632069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  <p:sp>
          <p:nvSpPr>
            <p:cNvPr id="4" name="Gleichschenkliges Dreieck 3"/>
            <p:cNvSpPr/>
            <p:nvPr userDrawn="1"/>
          </p:nvSpPr>
          <p:spPr bwMode="auto">
            <a:xfrm rot="10800000">
              <a:off x="7374464" y="5809495"/>
              <a:ext cx="541866" cy="533400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</p:grpSp>
      <p:sp>
        <p:nvSpPr>
          <p:cNvPr id="7" name="Textfeld 6"/>
          <p:cNvSpPr txBox="1"/>
          <p:nvPr userDrawn="1"/>
        </p:nvSpPr>
        <p:spPr>
          <a:xfrm>
            <a:off x="768001" y="2754570"/>
            <a:ext cx="10656001" cy="1012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b="0" i="0">
                <a:solidFill>
                  <a:schemeClr val="tx2"/>
                </a:solidFill>
                <a:latin typeface="+mj-lt"/>
              </a:rPr>
              <a:t>Vielen Dank</a:t>
            </a:r>
            <a:br>
              <a:rPr lang="de-DE" sz="2800" b="0" i="0">
                <a:solidFill>
                  <a:schemeClr val="tx2"/>
                </a:solidFill>
                <a:latin typeface="+mj-lt"/>
              </a:rPr>
            </a:br>
            <a:r>
              <a:rPr lang="de-DE" sz="2800" b="0" i="0">
                <a:solidFill>
                  <a:schemeClr val="tx2"/>
                </a:solidFill>
                <a:latin typeface="+mj-lt"/>
              </a:rPr>
              <a:t>für Ihre Aufmerksamkeit.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02631B5-4E09-0BA6-BFF9-5C430EABBA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3" y="217929"/>
            <a:ext cx="2389998" cy="692523"/>
          </a:xfrm>
          <a:prstGeom prst="rect">
            <a:avLst/>
          </a:prstGeom>
        </p:spPr>
      </p:pic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031098EF-5C1F-1579-D0CC-7339FD1CDD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1195107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1237983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60" imgH="360" progId="TCLayout.ActiveDocument.1">
                  <p:embed/>
                </p:oleObj>
              </mc:Choice>
              <mc:Fallback>
                <p:oleObj name="think-cell Folie" r:id="rId3" imgW="360" imgH="360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uppieren 4"/>
          <p:cNvGrpSpPr/>
          <p:nvPr userDrawn="1"/>
        </p:nvGrpSpPr>
        <p:grpSpPr>
          <a:xfrm>
            <a:off x="527053" y="253742"/>
            <a:ext cx="11135783" cy="6088919"/>
            <a:chOff x="395288" y="319997"/>
            <a:chExt cx="8351837" cy="6022898"/>
          </a:xfrm>
          <a:noFill/>
        </p:grpSpPr>
        <p:sp>
          <p:nvSpPr>
            <p:cNvPr id="3" name="Rechteck 2"/>
            <p:cNvSpPr/>
            <p:nvPr userDrawn="1"/>
          </p:nvSpPr>
          <p:spPr bwMode="auto">
            <a:xfrm>
              <a:off x="395288" y="319997"/>
              <a:ext cx="8351837" cy="5632069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  <p:sp>
          <p:nvSpPr>
            <p:cNvPr id="4" name="Gleichschenkliges Dreieck 3"/>
            <p:cNvSpPr/>
            <p:nvPr userDrawn="1"/>
          </p:nvSpPr>
          <p:spPr bwMode="auto">
            <a:xfrm rot="10800000">
              <a:off x="7374464" y="5809495"/>
              <a:ext cx="541866" cy="533400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rpoS" pitchFamily="2" charset="0"/>
              </a:endParaRPr>
            </a:p>
          </p:txBody>
        </p:sp>
      </p:grpSp>
      <p:sp>
        <p:nvSpPr>
          <p:cNvPr id="7" name="Textfeld 6"/>
          <p:cNvSpPr txBox="1"/>
          <p:nvPr userDrawn="1"/>
        </p:nvSpPr>
        <p:spPr>
          <a:xfrm>
            <a:off x="768001" y="2754570"/>
            <a:ext cx="10656001" cy="1012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b="0" i="0">
                <a:solidFill>
                  <a:schemeClr val="tx2"/>
                </a:solidFill>
                <a:latin typeface="+mj-lt"/>
              </a:rPr>
              <a:t>Backup.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1E76866-515A-A8EB-E066-23888EB6DD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3" y="217929"/>
            <a:ext cx="2389998" cy="692523"/>
          </a:xfrm>
          <a:prstGeom prst="rect">
            <a:avLst/>
          </a:prstGeom>
        </p:spPr>
      </p:pic>
      <p:sp>
        <p:nvSpPr>
          <p:cNvPr id="9" name="Fußzeilenplatzhalter 5">
            <a:extLst>
              <a:ext uri="{FF2B5EF4-FFF2-40B4-BE49-F238E27FC236}">
                <a16:creationId xmlns:a16="http://schemas.microsoft.com/office/drawing/2014/main" id="{BA3F3FA0-1868-35A0-9A60-5F629FE97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231849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oleObject" Target="../embeddings/oleObject11.bin"/><Relationship Id="rId5" Type="http://schemas.openxmlformats.org/officeDocument/2006/relationships/slideLayout" Target="../slideLayouts/slideLayout14.xml"/><Relationship Id="rId10" Type="http://schemas.openxmlformats.org/officeDocument/2006/relationships/tags" Target="../tags/tag12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6D9BEBCF-B857-4757-9194-10E6554633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3984012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2" imgW="592" imgH="595" progId="TCLayout.ActiveDocument.1">
                  <p:embed/>
                </p:oleObj>
              </mc:Choice>
              <mc:Fallback>
                <p:oleObj name="think-cell Folie" r:id="rId12" imgW="592" imgH="595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6D9BEBCF-B857-4757-9194-10E6554633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Kontroll-Linien" hidden="1"/>
          <p:cNvGrpSpPr/>
          <p:nvPr userDrawn="1"/>
        </p:nvGrpSpPr>
        <p:grpSpPr>
          <a:xfrm>
            <a:off x="-880380" y="4368"/>
            <a:ext cx="674615" cy="6495560"/>
            <a:chOff x="-189137" y="4368"/>
            <a:chExt cx="505961" cy="6495560"/>
          </a:xfrm>
        </p:grpSpPr>
        <p:cxnSp>
          <p:nvCxnSpPr>
            <p:cNvPr id="32" name="Gerader Verbinder 31"/>
            <p:cNvCxnSpPr/>
            <p:nvPr userDrawn="1"/>
          </p:nvCxnSpPr>
          <p:spPr>
            <a:xfrm>
              <a:off x="-189137" y="239747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 userDrawn="1"/>
          </p:nvCxnSpPr>
          <p:spPr>
            <a:xfrm>
              <a:off x="-189137" y="273934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 userDrawn="1"/>
          </p:nvCxnSpPr>
          <p:spPr>
            <a:xfrm>
              <a:off x="-189137" y="308121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 userDrawn="1"/>
          </p:nvCxnSpPr>
          <p:spPr>
            <a:xfrm>
              <a:off x="-189137" y="342308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 userDrawn="1"/>
          </p:nvCxnSpPr>
          <p:spPr>
            <a:xfrm>
              <a:off x="-189137" y="376496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 userDrawn="1"/>
          </p:nvCxnSpPr>
          <p:spPr>
            <a:xfrm>
              <a:off x="-189137" y="410683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 userDrawn="1"/>
          </p:nvCxnSpPr>
          <p:spPr>
            <a:xfrm>
              <a:off x="-189137" y="444870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 userDrawn="1"/>
          </p:nvCxnSpPr>
          <p:spPr>
            <a:xfrm>
              <a:off x="-189137" y="479057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r Verbinder 39"/>
            <p:cNvCxnSpPr/>
            <p:nvPr userDrawn="1"/>
          </p:nvCxnSpPr>
          <p:spPr>
            <a:xfrm>
              <a:off x="-189137" y="513244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 userDrawn="1"/>
          </p:nvCxnSpPr>
          <p:spPr>
            <a:xfrm>
              <a:off x="-189137" y="547432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 userDrawn="1"/>
          </p:nvCxnSpPr>
          <p:spPr>
            <a:xfrm>
              <a:off x="-189137" y="205560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/>
            <p:cNvCxnSpPr/>
            <p:nvPr userDrawn="1"/>
          </p:nvCxnSpPr>
          <p:spPr>
            <a:xfrm>
              <a:off x="-189137" y="436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r Verbinder 44"/>
            <p:cNvCxnSpPr/>
            <p:nvPr userDrawn="1"/>
          </p:nvCxnSpPr>
          <p:spPr>
            <a:xfrm>
              <a:off x="-189137" y="34624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 userDrawn="1"/>
          </p:nvCxnSpPr>
          <p:spPr>
            <a:xfrm>
              <a:off x="-189137" y="68811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 userDrawn="1"/>
          </p:nvCxnSpPr>
          <p:spPr>
            <a:xfrm>
              <a:off x="-189137" y="102998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 userDrawn="1"/>
          </p:nvCxnSpPr>
          <p:spPr>
            <a:xfrm>
              <a:off x="-189137" y="137185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 userDrawn="1"/>
          </p:nvCxnSpPr>
          <p:spPr>
            <a:xfrm>
              <a:off x="-189137" y="171372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/>
            <p:cNvCxnSpPr/>
            <p:nvPr userDrawn="1"/>
          </p:nvCxnSpPr>
          <p:spPr>
            <a:xfrm>
              <a:off x="-189137" y="649992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r Verbinder 54"/>
            <p:cNvCxnSpPr/>
            <p:nvPr userDrawn="1"/>
          </p:nvCxnSpPr>
          <p:spPr>
            <a:xfrm>
              <a:off x="-189137" y="581618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r Verbinder 55"/>
            <p:cNvCxnSpPr/>
            <p:nvPr userDrawn="1"/>
          </p:nvCxnSpPr>
          <p:spPr>
            <a:xfrm>
              <a:off x="-189137" y="615806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BBH Raster" hidden="1"/>
          <p:cNvGrpSpPr/>
          <p:nvPr userDrawn="1"/>
        </p:nvGrpSpPr>
        <p:grpSpPr>
          <a:xfrm>
            <a:off x="768000" y="248644"/>
            <a:ext cx="10656000" cy="5910856"/>
            <a:chOff x="576000" y="248644"/>
            <a:chExt cx="7992000" cy="5910856"/>
          </a:xfrm>
        </p:grpSpPr>
        <p:sp>
          <p:nvSpPr>
            <p:cNvPr id="92" name="Rechteck 91"/>
            <p:cNvSpPr/>
            <p:nvPr/>
          </p:nvSpPr>
          <p:spPr>
            <a:xfrm>
              <a:off x="576000" y="1710000"/>
              <a:ext cx="7992000" cy="44495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3" name="Rechteck 92"/>
            <p:cNvSpPr/>
            <p:nvPr/>
          </p:nvSpPr>
          <p:spPr>
            <a:xfrm>
              <a:off x="2361538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4" name="Rechteck 93"/>
            <p:cNvSpPr/>
            <p:nvPr/>
          </p:nvSpPr>
          <p:spPr>
            <a:xfrm>
              <a:off x="3045600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5" name="Rechteck 94"/>
            <p:cNvSpPr/>
            <p:nvPr/>
          </p:nvSpPr>
          <p:spPr>
            <a:xfrm>
              <a:off x="5806800" y="1710000"/>
              <a:ext cx="293225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6492622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7" name="Rechteck 96"/>
            <p:cNvSpPr/>
            <p:nvPr/>
          </p:nvSpPr>
          <p:spPr>
            <a:xfrm>
              <a:off x="4428000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8" name="Rechteck 97"/>
            <p:cNvSpPr/>
            <p:nvPr/>
          </p:nvSpPr>
          <p:spPr>
            <a:xfrm>
              <a:off x="578855" y="248644"/>
              <a:ext cx="5913428" cy="9627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cxnSp>
          <p:nvCxnSpPr>
            <p:cNvPr id="99" name="Gerade Verbindung 11"/>
            <p:cNvCxnSpPr/>
            <p:nvPr/>
          </p:nvCxnSpPr>
          <p:spPr>
            <a:xfrm>
              <a:off x="576000" y="2055283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12"/>
            <p:cNvCxnSpPr/>
            <p:nvPr/>
          </p:nvCxnSpPr>
          <p:spPr>
            <a:xfrm>
              <a:off x="576000" y="5817296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13"/>
            <p:cNvCxnSpPr/>
            <p:nvPr/>
          </p:nvCxnSpPr>
          <p:spPr>
            <a:xfrm>
              <a:off x="576000" y="5475293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 Verbindung 14"/>
            <p:cNvCxnSpPr/>
            <p:nvPr/>
          </p:nvCxnSpPr>
          <p:spPr>
            <a:xfrm>
              <a:off x="576000" y="5133292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15"/>
            <p:cNvCxnSpPr/>
            <p:nvPr/>
          </p:nvCxnSpPr>
          <p:spPr>
            <a:xfrm>
              <a:off x="576000" y="4449290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18"/>
            <p:cNvCxnSpPr/>
            <p:nvPr/>
          </p:nvCxnSpPr>
          <p:spPr>
            <a:xfrm>
              <a:off x="576000" y="3765288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19"/>
            <p:cNvCxnSpPr/>
            <p:nvPr/>
          </p:nvCxnSpPr>
          <p:spPr>
            <a:xfrm>
              <a:off x="576000" y="4107289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20"/>
            <p:cNvCxnSpPr/>
            <p:nvPr/>
          </p:nvCxnSpPr>
          <p:spPr>
            <a:xfrm>
              <a:off x="576000" y="3423287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Gerade Verbindung 21"/>
            <p:cNvCxnSpPr/>
            <p:nvPr/>
          </p:nvCxnSpPr>
          <p:spPr>
            <a:xfrm>
              <a:off x="576000" y="2739285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22"/>
            <p:cNvCxnSpPr/>
            <p:nvPr/>
          </p:nvCxnSpPr>
          <p:spPr>
            <a:xfrm>
              <a:off x="576000" y="3081286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15"/>
            <p:cNvCxnSpPr/>
            <p:nvPr userDrawn="1"/>
          </p:nvCxnSpPr>
          <p:spPr>
            <a:xfrm>
              <a:off x="576000" y="4791291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 Verbindung 21"/>
            <p:cNvCxnSpPr/>
            <p:nvPr userDrawn="1"/>
          </p:nvCxnSpPr>
          <p:spPr>
            <a:xfrm>
              <a:off x="576000" y="2397284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itelplatzhalter 41"/>
          <p:cNvSpPr>
            <a:spLocks noGrp="1"/>
          </p:cNvSpPr>
          <p:nvPr userDrawn="1">
            <p:ph type="title"/>
          </p:nvPr>
        </p:nvSpPr>
        <p:spPr>
          <a:xfrm>
            <a:off x="767997" y="248644"/>
            <a:ext cx="7884571" cy="770236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/>
              <a:t>BBHC-PowerPoint-Master, 16:9, deutsch</a:t>
            </a:r>
            <a:br>
              <a:rPr lang="de-DE"/>
            </a:br>
            <a:r>
              <a:rPr lang="de-DE"/>
              <a:t>Ausprägung für Vorträge </a:t>
            </a:r>
          </a:p>
        </p:txBody>
      </p: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2BF43D88-E8BC-B675-92A8-D75C2B407450}"/>
              </a:ext>
            </a:extLst>
          </p:cNvPr>
          <p:cNvCxnSpPr/>
          <p:nvPr userDrawn="1"/>
        </p:nvCxnSpPr>
        <p:spPr>
          <a:xfrm>
            <a:off x="0" y="1143423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9" name="Grafik 58">
            <a:extLst>
              <a:ext uri="{FF2B5EF4-FFF2-40B4-BE49-F238E27FC236}">
                <a16:creationId xmlns:a16="http://schemas.microsoft.com/office/drawing/2014/main" id="{7912EE8C-593E-2C28-6526-FF059CA5E6A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254" y="169202"/>
            <a:ext cx="2469233" cy="790956"/>
          </a:xfrm>
          <a:prstGeom prst="rect">
            <a:avLst/>
          </a:prstGeom>
        </p:spPr>
      </p:pic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48ABE3AC-1A58-BACF-12B8-B090E2903208}"/>
              </a:ext>
            </a:extLst>
          </p:cNvPr>
          <p:cNvGrpSpPr/>
          <p:nvPr userDrawn="1"/>
        </p:nvGrpSpPr>
        <p:grpSpPr>
          <a:xfrm>
            <a:off x="8768775" y="6293760"/>
            <a:ext cx="2969664" cy="508215"/>
            <a:chOff x="8682754" y="6267384"/>
            <a:chExt cx="2969664" cy="508215"/>
          </a:xfrm>
        </p:grpSpPr>
        <p:pic>
          <p:nvPicPr>
            <p:cNvPr id="61" name="Grafik 60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5C98E8FA-A7FA-8919-21B4-CF3EABC550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2754" y="6325080"/>
              <a:ext cx="1429226" cy="382318"/>
            </a:xfrm>
            <a:prstGeom prst="rect">
              <a:avLst/>
            </a:prstGeom>
          </p:spPr>
        </p:pic>
        <p:pic>
          <p:nvPicPr>
            <p:cNvPr id="62" name="Grafik 61">
              <a:extLst>
                <a:ext uri="{FF2B5EF4-FFF2-40B4-BE49-F238E27FC236}">
                  <a16:creationId xmlns:a16="http://schemas.microsoft.com/office/drawing/2014/main" id="{4ADAE87E-AB46-B959-349F-4F5B29357A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10" b="11211"/>
            <a:stretch/>
          </p:blipFill>
          <p:spPr>
            <a:xfrm>
              <a:off x="10068043" y="6267384"/>
              <a:ext cx="723095" cy="508215"/>
            </a:xfrm>
            <a:prstGeom prst="rect">
              <a:avLst/>
            </a:prstGeom>
          </p:spPr>
        </p:pic>
        <p:pic>
          <p:nvPicPr>
            <p:cNvPr id="63" name="Grafik 62">
              <a:extLst>
                <a:ext uri="{FF2B5EF4-FFF2-40B4-BE49-F238E27FC236}">
                  <a16:creationId xmlns:a16="http://schemas.microsoft.com/office/drawing/2014/main" id="{DD849079-DC69-0D46-A7DB-1F18AE1582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2369" y="6415714"/>
              <a:ext cx="870049" cy="207877"/>
            </a:xfrm>
            <a:prstGeom prst="rect">
              <a:avLst/>
            </a:prstGeom>
          </p:spPr>
        </p:pic>
      </p:grpSp>
      <p:sp>
        <p:nvSpPr>
          <p:cNvPr id="66" name="TextBox 7">
            <a:extLst>
              <a:ext uri="{FF2B5EF4-FFF2-40B4-BE49-F238E27FC236}">
                <a16:creationId xmlns:a16="http://schemas.microsoft.com/office/drawing/2014/main" id="{BD9003D3-D09A-359F-DAE2-F2662E12D26C}"/>
              </a:ext>
            </a:extLst>
          </p:cNvPr>
          <p:cNvSpPr txBox="1"/>
          <p:nvPr userDrawn="1"/>
        </p:nvSpPr>
        <p:spPr>
          <a:xfrm>
            <a:off x="469392" y="6516758"/>
            <a:ext cx="337665" cy="1385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D4AAFCC5-D135-4797-B61F-A5C3BB0DC17E}" type="slidenum">
              <a:rPr lang="de-DE" sz="900" b="0" i="0" u="none" kern="1200" smtClean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rPr>
              <a:pPr lvl="0" algn="l"/>
              <a:t>‹Nr.›</a:t>
            </a:fld>
            <a:endParaRPr lang="de-DE" sz="900" b="0" i="0" u="none" kern="1200">
              <a:solidFill>
                <a:schemeClr val="tx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pPr lvl="0" algn="l"/>
            <a:endParaRPr lang="de-DE" sz="1000" b="0" i="0" u="none" kern="1200">
              <a:solidFill>
                <a:schemeClr val="tx1"/>
              </a:solidFill>
              <a:latin typeface="+mj-lt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B026C9CB-E2E4-47E9-4640-FE49E8892181}"/>
              </a:ext>
            </a:extLst>
          </p:cNvPr>
          <p:cNvCxnSpPr/>
          <p:nvPr userDrawn="1"/>
        </p:nvCxnSpPr>
        <p:spPr>
          <a:xfrm>
            <a:off x="0" y="6213916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Fußzeilenplatzhalter 5">
            <a:extLst>
              <a:ext uri="{FF2B5EF4-FFF2-40B4-BE49-F238E27FC236}">
                <a16:creationId xmlns:a16="http://schemas.microsoft.com/office/drawing/2014/main" id="{C5098926-037C-EC95-A7EC-505C54206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179732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1" r:id="rId2"/>
    <p:sldLayoutId id="2147483650" r:id="rId3"/>
    <p:sldLayoutId id="2147483659" r:id="rId4"/>
    <p:sldLayoutId id="2147483668" r:id="rId5"/>
    <p:sldLayoutId id="2147483669" r:id="rId6"/>
    <p:sldLayoutId id="2147483670" r:id="rId7"/>
    <p:sldLayoutId id="2147483662" r:id="rId8"/>
    <p:sldLayoutId id="2147483663" r:id="rId9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Marlett" pitchFamily="2" charset="2"/>
        <a:buChar char="4"/>
        <a:tabLst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marR="0" indent="-3556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Wingdings" panose="05000000000000000000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2188" marR="0" indent="-2794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Symbol" panose="05050102010706020507" pitchFamily="18" charset="2"/>
        <a:buChar char="-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7788" marR="0" indent="-282575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11313" marR="0" indent="-263525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Corbel" panose="020B0503020204020204" pitchFamily="34" charset="0"/>
        <a:buChar char="»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3906" userDrawn="1">
          <p15:clr>
            <a:srgbClr val="F26B43"/>
          </p15:clr>
        </p15:guide>
        <p15:guide id="15" orient="horz" pos="1162" userDrawn="1">
          <p15:clr>
            <a:srgbClr val="F26B43"/>
          </p15:clr>
        </p15:guide>
        <p15:guide id="20" pos="484" userDrawn="1">
          <p15:clr>
            <a:srgbClr val="F26B43"/>
          </p15:clr>
        </p15:guide>
        <p15:guide id="31" pos="719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6D9BEBCF-B857-4757-9194-10E65546333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3984012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1" imgW="592" imgH="595" progId="TCLayout.ActiveDocument.1">
                  <p:embed/>
                </p:oleObj>
              </mc:Choice>
              <mc:Fallback>
                <p:oleObj name="think-cell Folie" r:id="rId11" imgW="592" imgH="595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6D9BEBCF-B857-4757-9194-10E6554633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Kontroll-Linien" hidden="1"/>
          <p:cNvGrpSpPr/>
          <p:nvPr userDrawn="1"/>
        </p:nvGrpSpPr>
        <p:grpSpPr>
          <a:xfrm>
            <a:off x="-880380" y="4368"/>
            <a:ext cx="674615" cy="6495560"/>
            <a:chOff x="-189137" y="4368"/>
            <a:chExt cx="505961" cy="6495560"/>
          </a:xfrm>
        </p:grpSpPr>
        <p:cxnSp>
          <p:nvCxnSpPr>
            <p:cNvPr id="32" name="Gerader Verbinder 31"/>
            <p:cNvCxnSpPr/>
            <p:nvPr userDrawn="1"/>
          </p:nvCxnSpPr>
          <p:spPr>
            <a:xfrm>
              <a:off x="-189137" y="239747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 userDrawn="1"/>
          </p:nvCxnSpPr>
          <p:spPr>
            <a:xfrm>
              <a:off x="-189137" y="273934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 userDrawn="1"/>
          </p:nvCxnSpPr>
          <p:spPr>
            <a:xfrm>
              <a:off x="-189137" y="308121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 userDrawn="1"/>
          </p:nvCxnSpPr>
          <p:spPr>
            <a:xfrm>
              <a:off x="-189137" y="342308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 userDrawn="1"/>
          </p:nvCxnSpPr>
          <p:spPr>
            <a:xfrm>
              <a:off x="-189137" y="376496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 userDrawn="1"/>
          </p:nvCxnSpPr>
          <p:spPr>
            <a:xfrm>
              <a:off x="-189137" y="410683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 userDrawn="1"/>
          </p:nvCxnSpPr>
          <p:spPr>
            <a:xfrm>
              <a:off x="-189137" y="444870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 userDrawn="1"/>
          </p:nvCxnSpPr>
          <p:spPr>
            <a:xfrm>
              <a:off x="-189137" y="479057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r Verbinder 39"/>
            <p:cNvCxnSpPr/>
            <p:nvPr userDrawn="1"/>
          </p:nvCxnSpPr>
          <p:spPr>
            <a:xfrm>
              <a:off x="-189137" y="513244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 userDrawn="1"/>
          </p:nvCxnSpPr>
          <p:spPr>
            <a:xfrm>
              <a:off x="-189137" y="547432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 userDrawn="1"/>
          </p:nvCxnSpPr>
          <p:spPr>
            <a:xfrm>
              <a:off x="-189137" y="205560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/>
            <p:cNvCxnSpPr/>
            <p:nvPr userDrawn="1"/>
          </p:nvCxnSpPr>
          <p:spPr>
            <a:xfrm>
              <a:off x="-189137" y="436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r Verbinder 44"/>
            <p:cNvCxnSpPr/>
            <p:nvPr userDrawn="1"/>
          </p:nvCxnSpPr>
          <p:spPr>
            <a:xfrm>
              <a:off x="-189137" y="34624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 userDrawn="1"/>
          </p:nvCxnSpPr>
          <p:spPr>
            <a:xfrm>
              <a:off x="-189137" y="688112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 userDrawn="1"/>
          </p:nvCxnSpPr>
          <p:spPr>
            <a:xfrm>
              <a:off x="-189137" y="1029984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 userDrawn="1"/>
          </p:nvCxnSpPr>
          <p:spPr>
            <a:xfrm>
              <a:off x="-189137" y="1371856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 userDrawn="1"/>
          </p:nvCxnSpPr>
          <p:spPr>
            <a:xfrm>
              <a:off x="-189137" y="171372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/>
            <p:cNvCxnSpPr/>
            <p:nvPr userDrawn="1"/>
          </p:nvCxnSpPr>
          <p:spPr>
            <a:xfrm>
              <a:off x="-189137" y="649992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r Verbinder 54"/>
            <p:cNvCxnSpPr/>
            <p:nvPr userDrawn="1"/>
          </p:nvCxnSpPr>
          <p:spPr>
            <a:xfrm>
              <a:off x="-189137" y="5816188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r Verbinder 55"/>
            <p:cNvCxnSpPr/>
            <p:nvPr userDrawn="1"/>
          </p:nvCxnSpPr>
          <p:spPr>
            <a:xfrm>
              <a:off x="-189137" y="6158060"/>
              <a:ext cx="505961" cy="0"/>
            </a:xfrm>
            <a:prstGeom prst="line">
              <a:avLst/>
            </a:prstGeom>
            <a:ln w="254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BBH Raster" hidden="1"/>
          <p:cNvGrpSpPr/>
          <p:nvPr userDrawn="1"/>
        </p:nvGrpSpPr>
        <p:grpSpPr>
          <a:xfrm>
            <a:off x="768000" y="248644"/>
            <a:ext cx="10656000" cy="5910856"/>
            <a:chOff x="576000" y="248644"/>
            <a:chExt cx="7992000" cy="5910856"/>
          </a:xfrm>
        </p:grpSpPr>
        <p:sp>
          <p:nvSpPr>
            <p:cNvPr id="92" name="Rechteck 91"/>
            <p:cNvSpPr/>
            <p:nvPr/>
          </p:nvSpPr>
          <p:spPr>
            <a:xfrm>
              <a:off x="576000" y="1710000"/>
              <a:ext cx="7992000" cy="44495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3" name="Rechteck 92"/>
            <p:cNvSpPr/>
            <p:nvPr/>
          </p:nvSpPr>
          <p:spPr>
            <a:xfrm>
              <a:off x="2361538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4" name="Rechteck 93"/>
            <p:cNvSpPr/>
            <p:nvPr/>
          </p:nvSpPr>
          <p:spPr>
            <a:xfrm>
              <a:off x="3045600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5" name="Rechteck 94"/>
            <p:cNvSpPr/>
            <p:nvPr/>
          </p:nvSpPr>
          <p:spPr>
            <a:xfrm>
              <a:off x="5806800" y="1710000"/>
              <a:ext cx="293225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6492622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7" name="Rechteck 96"/>
            <p:cNvSpPr/>
            <p:nvPr/>
          </p:nvSpPr>
          <p:spPr>
            <a:xfrm>
              <a:off x="4428000" y="1710000"/>
              <a:ext cx="288000" cy="444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98" name="Rechteck 97"/>
            <p:cNvSpPr/>
            <p:nvPr/>
          </p:nvSpPr>
          <p:spPr>
            <a:xfrm>
              <a:off x="578855" y="248644"/>
              <a:ext cx="5913428" cy="9627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cxnSp>
          <p:nvCxnSpPr>
            <p:cNvPr id="99" name="Gerade Verbindung 11"/>
            <p:cNvCxnSpPr/>
            <p:nvPr/>
          </p:nvCxnSpPr>
          <p:spPr>
            <a:xfrm>
              <a:off x="576000" y="2055283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12"/>
            <p:cNvCxnSpPr/>
            <p:nvPr/>
          </p:nvCxnSpPr>
          <p:spPr>
            <a:xfrm>
              <a:off x="576000" y="5817296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13"/>
            <p:cNvCxnSpPr/>
            <p:nvPr/>
          </p:nvCxnSpPr>
          <p:spPr>
            <a:xfrm>
              <a:off x="576000" y="5475293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 Verbindung 14"/>
            <p:cNvCxnSpPr/>
            <p:nvPr/>
          </p:nvCxnSpPr>
          <p:spPr>
            <a:xfrm>
              <a:off x="576000" y="5133292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15"/>
            <p:cNvCxnSpPr/>
            <p:nvPr/>
          </p:nvCxnSpPr>
          <p:spPr>
            <a:xfrm>
              <a:off x="576000" y="4449290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18"/>
            <p:cNvCxnSpPr/>
            <p:nvPr/>
          </p:nvCxnSpPr>
          <p:spPr>
            <a:xfrm>
              <a:off x="576000" y="3765288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19"/>
            <p:cNvCxnSpPr/>
            <p:nvPr/>
          </p:nvCxnSpPr>
          <p:spPr>
            <a:xfrm>
              <a:off x="576000" y="4107289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20"/>
            <p:cNvCxnSpPr/>
            <p:nvPr/>
          </p:nvCxnSpPr>
          <p:spPr>
            <a:xfrm>
              <a:off x="576000" y="3423287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Gerade Verbindung 21"/>
            <p:cNvCxnSpPr/>
            <p:nvPr/>
          </p:nvCxnSpPr>
          <p:spPr>
            <a:xfrm>
              <a:off x="576000" y="2739285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22"/>
            <p:cNvCxnSpPr/>
            <p:nvPr/>
          </p:nvCxnSpPr>
          <p:spPr>
            <a:xfrm>
              <a:off x="576000" y="3081286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15"/>
            <p:cNvCxnSpPr/>
            <p:nvPr userDrawn="1"/>
          </p:nvCxnSpPr>
          <p:spPr>
            <a:xfrm>
              <a:off x="576000" y="4791291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 Verbindung 21"/>
            <p:cNvCxnSpPr/>
            <p:nvPr userDrawn="1"/>
          </p:nvCxnSpPr>
          <p:spPr>
            <a:xfrm>
              <a:off x="576000" y="2397284"/>
              <a:ext cx="7992000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itelplatzhalter 41"/>
          <p:cNvSpPr>
            <a:spLocks noGrp="1"/>
          </p:cNvSpPr>
          <p:nvPr userDrawn="1">
            <p:ph type="title"/>
          </p:nvPr>
        </p:nvSpPr>
        <p:spPr>
          <a:xfrm>
            <a:off x="767997" y="248644"/>
            <a:ext cx="7884571" cy="770236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/>
              <a:t>BBHC-PowerPoint-Master, 16:9, deutsch</a:t>
            </a:r>
            <a:br>
              <a:rPr lang="de-DE"/>
            </a:br>
            <a:r>
              <a:rPr lang="de-DE"/>
              <a:t>Ausprägung für Vorträge </a:t>
            </a:r>
          </a:p>
        </p:txBody>
      </p: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2BF43D88-E8BC-B675-92A8-D75C2B407450}"/>
              </a:ext>
            </a:extLst>
          </p:cNvPr>
          <p:cNvCxnSpPr/>
          <p:nvPr userDrawn="1"/>
        </p:nvCxnSpPr>
        <p:spPr>
          <a:xfrm>
            <a:off x="0" y="1143423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9" name="Grafik 58">
            <a:extLst>
              <a:ext uri="{FF2B5EF4-FFF2-40B4-BE49-F238E27FC236}">
                <a16:creationId xmlns:a16="http://schemas.microsoft.com/office/drawing/2014/main" id="{7912EE8C-593E-2C28-6526-FF059CA5E6A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254" y="169202"/>
            <a:ext cx="2469233" cy="790956"/>
          </a:xfrm>
          <a:prstGeom prst="rect">
            <a:avLst/>
          </a:prstGeom>
        </p:spPr>
      </p:pic>
      <p:sp>
        <p:nvSpPr>
          <p:cNvPr id="64" name="Rechteck 63">
            <a:extLst>
              <a:ext uri="{FF2B5EF4-FFF2-40B4-BE49-F238E27FC236}">
                <a16:creationId xmlns:a16="http://schemas.microsoft.com/office/drawing/2014/main" id="{462BF9D5-D13E-5833-619E-4F61BBBCFD90}"/>
              </a:ext>
            </a:extLst>
          </p:cNvPr>
          <p:cNvSpPr/>
          <p:nvPr userDrawn="1"/>
        </p:nvSpPr>
        <p:spPr>
          <a:xfrm>
            <a:off x="1436007" y="6516761"/>
            <a:ext cx="577081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spcBef>
                <a:spcPts val="600"/>
              </a:spcBef>
            </a:pPr>
            <a:fld id="{02337E45-728D-4F91-915C-3A00294C8321}" type="datetime1">
              <a:rPr lang="de-DE" sz="900" smtClean="0">
                <a:solidFill>
                  <a:schemeClr val="tx1"/>
                </a:solidFill>
                <a:latin typeface="+mj-lt"/>
              </a:rPr>
              <a:pPr>
                <a:spcBef>
                  <a:spcPts val="600"/>
                </a:spcBef>
              </a:pPr>
              <a:t>25.04.2023</a:t>
            </a:fld>
            <a:endParaRPr lang="de-DE" sz="9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6" name="TextBox 7">
            <a:extLst>
              <a:ext uri="{FF2B5EF4-FFF2-40B4-BE49-F238E27FC236}">
                <a16:creationId xmlns:a16="http://schemas.microsoft.com/office/drawing/2014/main" id="{BD9003D3-D09A-359F-DAE2-F2662E12D26C}"/>
              </a:ext>
            </a:extLst>
          </p:cNvPr>
          <p:cNvSpPr txBox="1"/>
          <p:nvPr userDrawn="1"/>
        </p:nvSpPr>
        <p:spPr>
          <a:xfrm>
            <a:off x="469392" y="6516758"/>
            <a:ext cx="337665" cy="1385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D4AAFCC5-D135-4797-B61F-A5C3BB0DC17E}" type="slidenum">
              <a:rPr lang="de-DE" sz="900" b="0" i="0" u="none" kern="1200" smtClean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rPr>
              <a:pPr lvl="0" algn="l"/>
              <a:t>‹Nr.›</a:t>
            </a:fld>
            <a:endParaRPr lang="de-DE" sz="900" b="0" i="0" u="none" kern="1200">
              <a:solidFill>
                <a:schemeClr val="tx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pPr lvl="0" algn="l"/>
            <a:endParaRPr lang="de-DE" sz="1000" b="0" i="0" u="none" kern="1200">
              <a:solidFill>
                <a:schemeClr val="tx1"/>
              </a:solidFill>
              <a:latin typeface="+mj-lt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B026C9CB-E2E4-47E9-4640-FE49E8892181}"/>
              </a:ext>
            </a:extLst>
          </p:cNvPr>
          <p:cNvCxnSpPr/>
          <p:nvPr userDrawn="1"/>
        </p:nvCxnSpPr>
        <p:spPr>
          <a:xfrm>
            <a:off x="0" y="6213916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CCC08378-566C-56CC-FC57-35E7266FEC96}"/>
              </a:ext>
            </a:extLst>
          </p:cNvPr>
          <p:cNvSpPr txBox="1"/>
          <p:nvPr userDrawn="1"/>
        </p:nvSpPr>
        <p:spPr>
          <a:xfrm>
            <a:off x="3148717" y="6342775"/>
            <a:ext cx="8616461" cy="3132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Marlett" pitchFamily="2" charset="2"/>
              <a:buNone/>
              <a:tabLst/>
              <a:defRPr/>
            </a:pPr>
            <a:r>
              <a:rPr lang="de-DE" sz="100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Gemeinde </a:t>
            </a:r>
            <a:r>
              <a:rPr lang="de-DE" sz="100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Fuchstal</a:t>
            </a:r>
            <a:r>
              <a:rPr lang="de-DE" sz="100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• Stadt Kaufbeuren • Stadt Konstanz • Landkreis Lindau (Bodensee), federführend • Stadt Lindau</a:t>
            </a:r>
            <a:br>
              <a:rPr lang="de-DE" sz="100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de-DE" sz="100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Stadt Memmingen • Landkreis Ostallgäu • Landkreis Unterallgäu • assoziiert: Stadt Kempten • Landkreis Oberallgäu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Marlett" pitchFamily="2" charset="2"/>
              <a:buNone/>
              <a:tabLst/>
              <a:defRPr/>
            </a:pPr>
            <a:endParaRPr lang="de-DE" sz="1800">
              <a:solidFill>
                <a:schemeClr val="tx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 algn="r">
              <a:spcAft>
                <a:spcPts val="600"/>
              </a:spcAft>
              <a:buClr>
                <a:schemeClr val="tx2"/>
              </a:buClr>
              <a:buFont typeface="Marlett" pitchFamily="2" charset="2"/>
              <a:buChar char="4"/>
            </a:pPr>
            <a:endParaRPr lang="de-DE" sz="140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4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Marlett" pitchFamily="2" charset="2"/>
        <a:buChar char="4"/>
        <a:tabLst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marR="0" indent="-3556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Wingdings" panose="05000000000000000000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2188" marR="0" indent="-279400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Symbol" panose="05050102010706020507" pitchFamily="18" charset="2"/>
        <a:buChar char="-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7788" marR="0" indent="-282575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11313" marR="0" indent="-263525" algn="l" defTabSz="914400" rtl="0" eaLnBrk="1" fontAlgn="base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SzPct val="75000"/>
        <a:buFont typeface="Corbel" panose="020B0503020204020204" pitchFamily="34" charset="0"/>
        <a:buChar char="»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3881" userDrawn="1">
          <p15:clr>
            <a:srgbClr val="F26B43"/>
          </p15:clr>
        </p15:guide>
        <p15:guide id="15" orient="horz" pos="1079" userDrawn="1">
          <p15:clr>
            <a:srgbClr val="F26B43"/>
          </p15:clr>
        </p15:guide>
        <p15:guide id="20" pos="484" userDrawn="1">
          <p15:clr>
            <a:srgbClr val="F26B43"/>
          </p15:clr>
        </p15:guide>
        <p15:guide id="31" pos="719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0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27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18" Type="http://schemas.openxmlformats.org/officeDocument/2006/relationships/image" Target="../media/image5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7.svg"/><Relationship Id="rId12" Type="http://schemas.openxmlformats.org/officeDocument/2006/relationships/image" Target="../media/image52.png"/><Relationship Id="rId17" Type="http://schemas.openxmlformats.org/officeDocument/2006/relationships/image" Target="../media/image57.svg"/><Relationship Id="rId2" Type="http://schemas.openxmlformats.org/officeDocument/2006/relationships/tags" Target="../tags/tag27.xml"/><Relationship Id="rId16" Type="http://schemas.openxmlformats.org/officeDocument/2006/relationships/image" Target="../media/image56.png"/><Relationship Id="rId1" Type="http://schemas.openxmlformats.org/officeDocument/2006/relationships/tags" Target="../tags/tag26.xml"/><Relationship Id="rId6" Type="http://schemas.openxmlformats.org/officeDocument/2006/relationships/image" Target="../media/image46.png"/><Relationship Id="rId11" Type="http://schemas.openxmlformats.org/officeDocument/2006/relationships/image" Target="../media/image51.svg"/><Relationship Id="rId5" Type="http://schemas.openxmlformats.org/officeDocument/2006/relationships/chart" Target="../charts/chart1.xml"/><Relationship Id="rId15" Type="http://schemas.openxmlformats.org/officeDocument/2006/relationships/image" Target="../media/image55.sv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9.svg"/><Relationship Id="rId1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18" Type="http://schemas.openxmlformats.org/officeDocument/2006/relationships/image" Target="../media/image64.png"/><Relationship Id="rId3" Type="http://schemas.openxmlformats.org/officeDocument/2006/relationships/image" Target="../media/image25.png"/><Relationship Id="rId21" Type="http://schemas.openxmlformats.org/officeDocument/2006/relationships/image" Target="../media/image67.png"/><Relationship Id="rId7" Type="http://schemas.openxmlformats.org/officeDocument/2006/relationships/image" Target="../media/image47.svg"/><Relationship Id="rId12" Type="http://schemas.openxmlformats.org/officeDocument/2006/relationships/image" Target="../media/image54.png"/><Relationship Id="rId17" Type="http://schemas.openxmlformats.org/officeDocument/2006/relationships/image" Target="../media/image63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2.png"/><Relationship Id="rId20" Type="http://schemas.openxmlformats.org/officeDocument/2006/relationships/image" Target="../media/image66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11" Type="http://schemas.openxmlformats.org/officeDocument/2006/relationships/image" Target="../media/image61.svg"/><Relationship Id="rId5" Type="http://schemas.openxmlformats.org/officeDocument/2006/relationships/image" Target="../media/image49.svg"/><Relationship Id="rId15" Type="http://schemas.openxmlformats.org/officeDocument/2006/relationships/image" Target="../media/image57.svg"/><Relationship Id="rId10" Type="http://schemas.openxmlformats.org/officeDocument/2006/relationships/image" Target="../media/image60.png"/><Relationship Id="rId19" Type="http://schemas.openxmlformats.org/officeDocument/2006/relationships/image" Target="../media/image65.png"/><Relationship Id="rId4" Type="http://schemas.openxmlformats.org/officeDocument/2006/relationships/image" Target="../media/image48.png"/><Relationship Id="rId9" Type="http://schemas.openxmlformats.org/officeDocument/2006/relationships/image" Target="../media/image51.svg"/><Relationship Id="rId1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mp"/><Relationship Id="rId2" Type="http://schemas.openxmlformats.org/officeDocument/2006/relationships/hyperlink" Target="mailto:philipp.irber@landkreis-lindau.de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martin.zerta.@lbst.de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69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7.tmp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artin.zerta@lbst.de" TargetMode="External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19.pn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4B0A3E6D-5D48-F4A1-643E-29AAB916665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506938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484" imgH="486" progId="TCLayout.ActiveDocument.1">
                  <p:embed/>
                </p:oleObj>
              </mc:Choice>
              <mc:Fallback>
                <p:oleObj name="think-cell Folie" r:id="rId4" imgW="484" imgH="486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4B0A3E6D-5D48-F4A1-643E-29AAB91666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60EEC2C4-F1DF-455A-AB59-57F57A7C7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373" y="3076703"/>
            <a:ext cx="6665575" cy="923330"/>
          </a:xfrm>
        </p:spPr>
        <p:txBody>
          <a:bodyPr vert="horz"/>
          <a:lstStyle/>
          <a:p>
            <a:r>
              <a:rPr lang="de-DE" sz="3600" dirty="0"/>
              <a:t>HyAllgäu*-Bodensee</a:t>
            </a:r>
            <a:br>
              <a:rPr lang="de-DE" sz="3600" dirty="0"/>
            </a:br>
            <a:r>
              <a:rPr lang="de-DE" sz="2400" dirty="0"/>
              <a:t>(HyExpert II)</a:t>
            </a:r>
            <a:endParaRPr lang="de-DE" sz="36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B11073C-FC2E-9624-35D5-C6C4CE093397}"/>
              </a:ext>
            </a:extLst>
          </p:cNvPr>
          <p:cNvSpPr txBox="1"/>
          <p:nvPr/>
        </p:nvSpPr>
        <p:spPr>
          <a:xfrm>
            <a:off x="1181119" y="2270309"/>
            <a:ext cx="4043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u="sng" dirty="0">
                <a:solidFill>
                  <a:srgbClr val="236FA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2. </a:t>
            </a:r>
            <a:r>
              <a:rPr lang="de-DE" sz="2400" b="1" u="sng" dirty="0" err="1">
                <a:solidFill>
                  <a:srgbClr val="236FA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HyLand</a:t>
            </a:r>
            <a:r>
              <a:rPr lang="de-DE" sz="2400" b="1" u="sng" dirty="0">
                <a:solidFill>
                  <a:srgbClr val="236FA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Symposium</a:t>
            </a:r>
            <a:endParaRPr lang="de-DE" sz="24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B595C1C-8FA9-75A6-1FE9-6A4B32865224}"/>
              </a:ext>
            </a:extLst>
          </p:cNvPr>
          <p:cNvSpPr txBox="1"/>
          <p:nvPr/>
        </p:nvSpPr>
        <p:spPr>
          <a:xfrm>
            <a:off x="1181119" y="4345499"/>
            <a:ext cx="5561174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2000" dirty="0"/>
              <a:t>Philipp Irber, Landratsamt Lindau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2000" dirty="0"/>
              <a:t>Martin Zerta, Ludwig-Bölkow-Systemtechnik GmbH</a:t>
            </a:r>
          </a:p>
        </p:txBody>
      </p:sp>
    </p:spTree>
    <p:extLst>
      <p:ext uri="{BB962C8B-B14F-4D97-AF65-F5344CB8AC3E}">
        <p14:creationId xmlns:p14="http://schemas.microsoft.com/office/powerpoint/2010/main" val="738005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D098D54-6E6B-5ACD-2E9E-4D4CDA90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97" y="248644"/>
            <a:ext cx="8615700" cy="770236"/>
          </a:xfrm>
        </p:spPr>
        <p:txBody>
          <a:bodyPr/>
          <a:lstStyle/>
          <a:p>
            <a:r>
              <a:rPr lang="de-DE" sz="2800"/>
              <a:t>1. Fachveranstaltung am 27.7.22, LRA Lindau 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58249A-0415-F21E-5A4E-8644149DD2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1371" y="5897868"/>
            <a:ext cx="10650894" cy="246382"/>
          </a:xfrm>
        </p:spPr>
        <p:txBody>
          <a:bodyPr/>
          <a:lstStyle/>
          <a:p>
            <a:r>
              <a:rPr lang="de-DE"/>
              <a:t>Fotos: Ludwig-Bölkow-Systemtechnik GmbH, 27.7.2022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B758B97-50AF-987A-9BF8-DEB5F9B992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91" t="27790" b="8420"/>
          <a:stretch/>
        </p:blipFill>
        <p:spPr>
          <a:xfrm>
            <a:off x="473475" y="1299078"/>
            <a:ext cx="6527050" cy="3375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4E3B139-767F-4171-DB21-63B795470E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278" b="21425"/>
          <a:stretch/>
        </p:blipFill>
        <p:spPr>
          <a:xfrm>
            <a:off x="5085131" y="4112474"/>
            <a:ext cx="6906697" cy="2031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D184F877-9067-58C7-1089-E1BEDF35FE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93204" y="1489086"/>
            <a:ext cx="4729386" cy="4068604"/>
          </a:xfrm>
        </p:spPr>
        <p:txBody>
          <a:bodyPr/>
          <a:lstStyle/>
          <a:p>
            <a:r>
              <a:rPr lang="de-DE" sz="1800"/>
              <a:t>Austausch mit eingeladenen Akteuren </a:t>
            </a:r>
            <a:br>
              <a:rPr lang="de-DE" sz="1800"/>
            </a:br>
            <a:r>
              <a:rPr lang="de-DE" sz="1800"/>
              <a:t>(ca. 30 Teilnehmer)</a:t>
            </a:r>
          </a:p>
          <a:p>
            <a:r>
              <a:rPr lang="de-DE" sz="1800"/>
              <a:t>Diskussion von regionalen Ansätzen, Ideen und möglichen H2-Schwerpunkten</a:t>
            </a:r>
          </a:p>
          <a:p>
            <a:r>
              <a:rPr lang="de-DE" sz="1800"/>
              <a:t>Ziel: Kennenlernen und Netzwerken </a:t>
            </a:r>
            <a:br>
              <a:rPr lang="de-DE" sz="1800"/>
            </a:br>
            <a:r>
              <a:rPr lang="de-DE" sz="1800"/>
              <a:t>sowie Identifizierung von regionalen H2-Ansätzen mit Unternehmen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B237B85-0086-9BE4-7A9A-3E5CDDD9C2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2294945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0747E349-455B-C10C-4B58-7E5AA40F9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022" y="1697328"/>
            <a:ext cx="1998222" cy="3277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23A0B8C-DD54-DDA2-7C11-EAE68B3C6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/>
              <a:t>2. Fachveranstaltung am 26.10.2022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D9A391-BE83-AC9A-4E31-F9DCC882007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5776" y="1543407"/>
            <a:ext cx="3980984" cy="4068604"/>
          </a:xfrm>
        </p:spPr>
        <p:txBody>
          <a:bodyPr/>
          <a:lstStyle/>
          <a:p>
            <a:r>
              <a:rPr lang="de-DE"/>
              <a:t>Erfolgreiche Veranstaltung mit ca. 80 Teilnehmern</a:t>
            </a:r>
          </a:p>
          <a:p>
            <a:r>
              <a:rPr lang="de-DE"/>
              <a:t>Austausch und Diskussionen zwischen den TN</a:t>
            </a:r>
          </a:p>
          <a:p>
            <a:r>
              <a:rPr lang="de-DE"/>
              <a:t>Vielen Dank an BSB und LK Lindau / Stadt Kaufbeuren</a:t>
            </a:r>
          </a:p>
        </p:txBody>
      </p:sp>
      <p:pic>
        <p:nvPicPr>
          <p:cNvPr id="5" name="Grafik 4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E00E4D7C-6514-6D04-1292-113187FF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449" y="1697326"/>
            <a:ext cx="2044025" cy="32776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6BD9CD5-9849-2CAC-51AA-42BE18716D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179" y="1697326"/>
            <a:ext cx="1339138" cy="3277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D33954B-334A-F8C6-FE31-A7EB1F1DEC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679" y="1710551"/>
            <a:ext cx="1760295" cy="3264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 descr="Ein Bild, das Text, Himmel, draußen, Straße enthält.&#10;&#10;Automatisch generierte Beschreibung">
            <a:extLst>
              <a:ext uri="{FF2B5EF4-FFF2-40B4-BE49-F238E27FC236}">
                <a16:creationId xmlns:a16="http://schemas.microsoft.com/office/drawing/2014/main" id="{461253A2-BBBE-DF24-8A62-4C8A4CE4BF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89" y="5091475"/>
            <a:ext cx="2441517" cy="1080000"/>
          </a:xfrm>
          <a:prstGeom prst="rect">
            <a:avLst/>
          </a:prstGeom>
        </p:spPr>
      </p:pic>
      <p:pic>
        <p:nvPicPr>
          <p:cNvPr id="21" name="Grafik 20" descr="Ein Bild, das Person, Himmel, Straße, draußen enthält.&#10;&#10;Automatisch generierte Beschreibung">
            <a:extLst>
              <a:ext uri="{FF2B5EF4-FFF2-40B4-BE49-F238E27FC236}">
                <a16:creationId xmlns:a16="http://schemas.microsoft.com/office/drawing/2014/main" id="{5B4ED33C-022A-318B-1A67-5D931E1AB99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"/>
          <a:stretch/>
        </p:blipFill>
        <p:spPr>
          <a:xfrm>
            <a:off x="91113" y="5091475"/>
            <a:ext cx="3102262" cy="1080000"/>
          </a:xfrm>
          <a:prstGeom prst="rect">
            <a:avLst/>
          </a:prstGeom>
        </p:spPr>
      </p:pic>
      <p:pic>
        <p:nvPicPr>
          <p:cNvPr id="22" name="Grafik 21" descr="Ein Bild, das drinnen, Tisch, Person, Gruppe enthält.&#10;&#10;Automatisch generierte Beschreibung">
            <a:extLst>
              <a:ext uri="{FF2B5EF4-FFF2-40B4-BE49-F238E27FC236}">
                <a16:creationId xmlns:a16="http://schemas.microsoft.com/office/drawing/2014/main" id="{C65BF4B8-E4FF-3F7D-351B-AC11E3ECF5C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55" y="5091475"/>
            <a:ext cx="2140884" cy="1080000"/>
          </a:xfrm>
          <a:prstGeom prst="rect">
            <a:avLst/>
          </a:prstGeom>
        </p:spPr>
      </p:pic>
      <p:pic>
        <p:nvPicPr>
          <p:cNvPr id="23" name="Grafik 22" descr="Ein Bild, das drinnen, Person, Boden, Decke enthält.&#10;&#10;Automatisch generierte Beschreibung">
            <a:extLst>
              <a:ext uri="{FF2B5EF4-FFF2-40B4-BE49-F238E27FC236}">
                <a16:creationId xmlns:a16="http://schemas.microsoft.com/office/drawing/2014/main" id="{C3CEFEE9-D436-05C2-2E6D-96B4796DB77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520" y="5091475"/>
            <a:ext cx="2413521" cy="1080000"/>
          </a:xfrm>
          <a:prstGeom prst="rect">
            <a:avLst/>
          </a:prstGeom>
        </p:spPr>
      </p:pic>
      <p:pic>
        <p:nvPicPr>
          <p:cNvPr id="24" name="Grafik 23" descr="Ein Bild, das Himmel, Person, stehend enthält.&#10;&#10;Automatisch generierte Beschreibung">
            <a:extLst>
              <a:ext uri="{FF2B5EF4-FFF2-40B4-BE49-F238E27FC236}">
                <a16:creationId xmlns:a16="http://schemas.microsoft.com/office/drawing/2014/main" id="{F9812C91-AA95-35DA-DAEA-F50DA8CD35D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554" y="5091475"/>
            <a:ext cx="1519342" cy="1080000"/>
          </a:xfrm>
          <a:prstGeom prst="rect">
            <a:avLst/>
          </a:prstGeom>
        </p:spPr>
      </p:pic>
      <p:pic>
        <p:nvPicPr>
          <p:cNvPr id="25" name="Grafik 24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D82F8A58-6AD0-2B64-16F8-D1741C5DC32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9" y="3901234"/>
            <a:ext cx="2413589" cy="1069021"/>
          </a:xfrm>
          <a:prstGeom prst="rect">
            <a:avLst/>
          </a:prstGeom>
        </p:spPr>
      </p:pic>
      <p:pic>
        <p:nvPicPr>
          <p:cNvPr id="26" name="Grafik 25" descr="Ein Bild, das drinnen, Decke, Person, Szene enthält.&#10;&#10;Automatisch generierte Beschreibung">
            <a:extLst>
              <a:ext uri="{FF2B5EF4-FFF2-40B4-BE49-F238E27FC236}">
                <a16:creationId xmlns:a16="http://schemas.microsoft.com/office/drawing/2014/main" id="{6544D4A0-89BB-9F88-47CB-0CCF5237193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740" y="3911066"/>
            <a:ext cx="1892564" cy="1069021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BBAB31BA-1CAC-DDFB-23CB-F2EF013B6CBD}"/>
              </a:ext>
            </a:extLst>
          </p:cNvPr>
          <p:cNvSpPr txBox="1"/>
          <p:nvPr/>
        </p:nvSpPr>
        <p:spPr>
          <a:xfrm>
            <a:off x="7970118" y="1349003"/>
            <a:ext cx="914400" cy="80267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100" i="1"/>
              <a:t>Beispiele:</a:t>
            </a:r>
          </a:p>
        </p:txBody>
      </p:sp>
      <p:sp>
        <p:nvSpPr>
          <p:cNvPr id="4" name="Fußzeilenplatzhalter 5">
            <a:extLst>
              <a:ext uri="{FF2B5EF4-FFF2-40B4-BE49-F238E27FC236}">
                <a16:creationId xmlns:a16="http://schemas.microsoft.com/office/drawing/2014/main" id="{54B44992-A3AB-0033-30EE-C949F0B30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4211265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A0B8C-DD54-DDA2-7C11-EAE68B3C6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Abschlussveranstaltung am 23.03.2023 in Kaufbeuren</a:t>
            </a:r>
            <a:endParaRPr lang="de-DE" dirty="0"/>
          </a:p>
        </p:txBody>
      </p:sp>
      <p:sp>
        <p:nvSpPr>
          <p:cNvPr id="4" name="Fußzeilenplatzhalter 5">
            <a:extLst>
              <a:ext uri="{FF2B5EF4-FFF2-40B4-BE49-F238E27FC236}">
                <a16:creationId xmlns:a16="http://schemas.microsoft.com/office/drawing/2014/main" id="{54B44992-A3AB-0033-30EE-C949F0B30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  <p:pic>
        <p:nvPicPr>
          <p:cNvPr id="10" name="Grafik 9" descr="Ein Bild, das draußen, Straße, Person, Menschen enthält.&#10;&#10;Automatisch generierte Beschreibung">
            <a:extLst>
              <a:ext uri="{FF2B5EF4-FFF2-40B4-BE49-F238E27FC236}">
                <a16:creationId xmlns:a16="http://schemas.microsoft.com/office/drawing/2014/main" id="{E47B99C1-81E4-B77B-ACA4-74F55EAAA1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"/>
          <a:stretch/>
        </p:blipFill>
        <p:spPr>
          <a:xfrm>
            <a:off x="373058" y="3341742"/>
            <a:ext cx="6096568" cy="2826286"/>
          </a:xfrm>
          <a:prstGeom prst="rect">
            <a:avLst/>
          </a:prstGeom>
        </p:spPr>
      </p:pic>
      <p:pic>
        <p:nvPicPr>
          <p:cNvPr id="13" name="Grafik 12" descr="Ein Bild, das Text, Person, Menschen, Gruppe enthält.&#10;&#10;Automatisch generierte Beschreibung">
            <a:extLst>
              <a:ext uri="{FF2B5EF4-FFF2-40B4-BE49-F238E27FC236}">
                <a16:creationId xmlns:a16="http://schemas.microsoft.com/office/drawing/2014/main" id="{47AF2A4F-E8A4-9130-1EF9-8F0DA96F59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420" y="1244295"/>
            <a:ext cx="5308971" cy="3268711"/>
          </a:xfrm>
          <a:prstGeom prst="rect">
            <a:avLst/>
          </a:prstGeom>
        </p:spPr>
      </p:pic>
      <p:pic>
        <p:nvPicPr>
          <p:cNvPr id="15" name="Grafik 14" descr="Ein Bild, das Text, Person, Im Haus, Menschen enthält.&#10;&#10;Automatisch generierte Beschreibung">
            <a:extLst>
              <a:ext uri="{FF2B5EF4-FFF2-40B4-BE49-F238E27FC236}">
                <a16:creationId xmlns:a16="http://schemas.microsoft.com/office/drawing/2014/main" id="{6BD5C10B-81B3-46BD-BB64-DA968875E2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291" y="1244295"/>
            <a:ext cx="3028336" cy="2018891"/>
          </a:xfrm>
          <a:prstGeom prst="rect">
            <a:avLst/>
          </a:prstGeom>
        </p:spPr>
      </p:pic>
      <p:pic>
        <p:nvPicPr>
          <p:cNvPr id="17" name="Grafik 16" descr="Ein Bild, das Person, Im Haus, Menschen, Gruppe enthält.&#10;&#10;Automatisch generierte Beschreibung">
            <a:extLst>
              <a:ext uri="{FF2B5EF4-FFF2-40B4-BE49-F238E27FC236}">
                <a16:creationId xmlns:a16="http://schemas.microsoft.com/office/drawing/2014/main" id="{59700517-142D-9BFA-CC6B-5AD36BE231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251" y="4582514"/>
            <a:ext cx="2378271" cy="1585513"/>
          </a:xfrm>
          <a:prstGeom prst="rect">
            <a:avLst/>
          </a:prstGeom>
        </p:spPr>
      </p:pic>
      <p:pic>
        <p:nvPicPr>
          <p:cNvPr id="28" name="Grafik 27" descr="Ein Bild, das Person, Tisch, Im Haus, Sitzen enthält.&#10;&#10;Automatisch generierte Beschreibung">
            <a:extLst>
              <a:ext uri="{FF2B5EF4-FFF2-40B4-BE49-F238E27FC236}">
                <a16:creationId xmlns:a16="http://schemas.microsoft.com/office/drawing/2014/main" id="{58666E4C-BEA7-B9BE-2887-7027BBAE48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58" y="1244294"/>
            <a:ext cx="3028336" cy="2018891"/>
          </a:xfrm>
          <a:prstGeom prst="rect">
            <a:avLst/>
          </a:prstGeom>
        </p:spPr>
      </p:pic>
      <p:pic>
        <p:nvPicPr>
          <p:cNvPr id="30" name="Grafik 29" descr="Ein Bild, das Im Haus, Boden, Wand, stehend enthält.&#10;&#10;Automatisch generierte Beschreibung">
            <a:extLst>
              <a:ext uri="{FF2B5EF4-FFF2-40B4-BE49-F238E27FC236}">
                <a16:creationId xmlns:a16="http://schemas.microsoft.com/office/drawing/2014/main" id="{3CD075CB-5015-BD1B-33F8-73AE4263AB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147" y="4582514"/>
            <a:ext cx="2818690" cy="158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03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Karte enthält.&#10;&#10;Automatisch generierte Beschreibung">
            <a:extLst>
              <a:ext uri="{FF2B5EF4-FFF2-40B4-BE49-F238E27FC236}">
                <a16:creationId xmlns:a16="http://schemas.microsoft.com/office/drawing/2014/main" id="{9203264B-024E-DFBB-E1EF-BFE8F7C83AE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273" y="1291297"/>
            <a:ext cx="6204269" cy="48897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2E597B2-49C6-B86C-0E4C-92F93EAEF9B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Erste „H</a:t>
            </a:r>
            <a:r>
              <a:rPr lang="de-DE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de-DE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-Cluster“ mit identifizierten Projektansätzen könnten ab 2024 bis 2030 in der Region entstehen…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AD60C6-BD8F-9C33-D92E-53381E0BAE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2584" y="2131017"/>
            <a:ext cx="5166489" cy="4068604"/>
          </a:xfrm>
        </p:spPr>
        <p:txBody>
          <a:bodyPr/>
          <a:lstStyle/>
          <a:p>
            <a:pPr marL="0" indent="0">
              <a:buNone/>
            </a:pPr>
            <a:endParaRPr lang="de-DE" sz="1600" dirty="0"/>
          </a:p>
          <a:p>
            <a:pPr lvl="1"/>
            <a:r>
              <a:rPr lang="de-DE" sz="1600" b="1" dirty="0">
                <a:solidFill>
                  <a:schemeClr val="tx2"/>
                </a:solidFill>
              </a:rPr>
              <a:t>Landkreis Lindau (Bodensee)</a:t>
            </a:r>
          </a:p>
          <a:p>
            <a:pPr lvl="1"/>
            <a:r>
              <a:rPr lang="de-DE" sz="1600" b="1" dirty="0">
                <a:solidFill>
                  <a:schemeClr val="tx2"/>
                </a:solidFill>
              </a:rPr>
              <a:t>Stadt Lindau</a:t>
            </a:r>
          </a:p>
          <a:p>
            <a:pPr lvl="1"/>
            <a:r>
              <a:rPr lang="de-DE" sz="1600" b="1" dirty="0">
                <a:solidFill>
                  <a:schemeClr val="tx2"/>
                </a:solidFill>
              </a:rPr>
              <a:t>Stadt Kaufbeuren </a:t>
            </a:r>
          </a:p>
          <a:p>
            <a:pPr lvl="1"/>
            <a:r>
              <a:rPr lang="de-DE" sz="1600" b="1" dirty="0">
                <a:solidFill>
                  <a:schemeClr val="tx2"/>
                </a:solidFill>
              </a:rPr>
              <a:t>Landkreis Ostallgäu</a:t>
            </a:r>
            <a:r>
              <a:rPr lang="de-DE" sz="1600" dirty="0">
                <a:solidFill>
                  <a:schemeClr val="tx2"/>
                </a:solidFill>
              </a:rPr>
              <a:t> </a:t>
            </a:r>
          </a:p>
          <a:p>
            <a:pPr lvl="1"/>
            <a:r>
              <a:rPr lang="de-DE" sz="1600" dirty="0">
                <a:solidFill>
                  <a:schemeClr val="accent4"/>
                </a:solidFill>
              </a:rPr>
              <a:t>Landkreis Unterallgäu</a:t>
            </a:r>
          </a:p>
          <a:p>
            <a:pPr lvl="1"/>
            <a:r>
              <a:rPr lang="de-DE" sz="1600" dirty="0">
                <a:solidFill>
                  <a:schemeClr val="accent4"/>
                </a:solidFill>
              </a:rPr>
              <a:t>Stadt Memmingen </a:t>
            </a:r>
          </a:p>
          <a:p>
            <a:pPr lvl="1"/>
            <a:r>
              <a:rPr lang="de-DE" sz="1600" dirty="0">
                <a:solidFill>
                  <a:schemeClr val="accent4"/>
                </a:solidFill>
              </a:rPr>
              <a:t>Stadt Kempten </a:t>
            </a:r>
          </a:p>
          <a:p>
            <a:pPr lvl="1"/>
            <a:r>
              <a:rPr lang="de-DE" sz="1600" dirty="0">
                <a:solidFill>
                  <a:schemeClr val="accent4"/>
                </a:solidFill>
              </a:rPr>
              <a:t>Landkreis Oberallgäu</a:t>
            </a:r>
            <a:endParaRPr lang="de-DE" sz="1800" dirty="0">
              <a:solidFill>
                <a:schemeClr val="accent4"/>
              </a:solidFill>
            </a:endParaRPr>
          </a:p>
          <a:p>
            <a:pPr lvl="1"/>
            <a:r>
              <a:rPr lang="de-DE" sz="1600" dirty="0">
                <a:solidFill>
                  <a:schemeClr val="bg1">
                    <a:lumMod val="50000"/>
                  </a:schemeClr>
                </a:solidFill>
              </a:rPr>
              <a:t>Gemeinde Fuchstal</a:t>
            </a:r>
          </a:p>
          <a:p>
            <a:pPr lvl="1"/>
            <a:r>
              <a:rPr lang="de-DE" sz="1600" dirty="0">
                <a:solidFill>
                  <a:schemeClr val="bg1">
                    <a:lumMod val="50000"/>
                  </a:schemeClr>
                </a:solidFill>
              </a:rPr>
              <a:t>Stadt Konstanz </a:t>
            </a:r>
          </a:p>
          <a:p>
            <a:endParaRPr lang="de-DE" sz="16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C85C38B-F16C-B289-44E7-E47161A842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Identifizierte H</a:t>
            </a:r>
            <a:r>
              <a:rPr lang="de-DE" baseline="-25000"/>
              <a:t>2</a:t>
            </a:r>
            <a:r>
              <a:rPr lang="de-DE"/>
              <a:t>-Projekte </a:t>
            </a:r>
            <a:br>
              <a:rPr lang="de-DE"/>
            </a:br>
            <a:r>
              <a:rPr lang="de-DE"/>
              <a:t>mit Akteuren in der Region…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964E4B87-118B-6451-BBB9-6851E68D22DD}"/>
              </a:ext>
            </a:extLst>
          </p:cNvPr>
          <p:cNvGrpSpPr/>
          <p:nvPr/>
        </p:nvGrpSpPr>
        <p:grpSpPr>
          <a:xfrm>
            <a:off x="6785903" y="3499542"/>
            <a:ext cx="1819868" cy="1508986"/>
            <a:chOff x="6215232" y="3906966"/>
            <a:chExt cx="1819868" cy="1508986"/>
          </a:xfrm>
        </p:grpSpPr>
        <p:sp>
          <p:nvSpPr>
            <p:cNvPr id="22" name="Ellipse 10">
              <a:extLst>
                <a:ext uri="{FF2B5EF4-FFF2-40B4-BE49-F238E27FC236}">
                  <a16:creationId xmlns:a16="http://schemas.microsoft.com/office/drawing/2014/main" id="{C3CE4689-D53C-67C2-C2C7-8D8EED441833}"/>
                </a:ext>
              </a:extLst>
            </p:cNvPr>
            <p:cNvSpPr/>
            <p:nvPr/>
          </p:nvSpPr>
          <p:spPr>
            <a:xfrm>
              <a:off x="6627223" y="4023359"/>
              <a:ext cx="687977" cy="513927"/>
            </a:xfrm>
            <a:solidFill>
              <a:srgbClr val="F5D3D0">
                <a:alpha val="49020"/>
              </a:srgbClr>
            </a:solidFill>
            <a:ln>
              <a:solidFill>
                <a:schemeClr val="tx2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A0E5DFC5-2298-72B3-7574-21505FFA395C}"/>
                </a:ext>
              </a:extLst>
            </p:cNvPr>
            <p:cNvSpPr/>
            <p:nvPr/>
          </p:nvSpPr>
          <p:spPr>
            <a:xfrm rot="19107041">
              <a:off x="6745142" y="4409409"/>
              <a:ext cx="426155" cy="609393"/>
            </a:xfrm>
            <a:custGeom>
              <a:avLst/>
              <a:gdLst>
                <a:gd name="connsiteX0" fmla="*/ 0 w 426155"/>
                <a:gd name="connsiteY0" fmla="*/ 304697 h 609393"/>
                <a:gd name="connsiteX1" fmla="*/ 213078 w 426155"/>
                <a:gd name="connsiteY1" fmla="*/ 0 h 609393"/>
                <a:gd name="connsiteX2" fmla="*/ 426156 w 426155"/>
                <a:gd name="connsiteY2" fmla="*/ 304697 h 609393"/>
                <a:gd name="connsiteX3" fmla="*/ 213078 w 426155"/>
                <a:gd name="connsiteY3" fmla="*/ 609394 h 609393"/>
                <a:gd name="connsiteX4" fmla="*/ 0 w 426155"/>
                <a:gd name="connsiteY4" fmla="*/ 304697 h 60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155" h="609393" fill="none" extrusionOk="0">
                  <a:moveTo>
                    <a:pt x="0" y="304697"/>
                  </a:moveTo>
                  <a:cubicBezTo>
                    <a:pt x="26027" y="148160"/>
                    <a:pt x="121059" y="-10670"/>
                    <a:pt x="213078" y="0"/>
                  </a:cubicBezTo>
                  <a:cubicBezTo>
                    <a:pt x="303467" y="-32571"/>
                    <a:pt x="441808" y="154369"/>
                    <a:pt x="426156" y="304697"/>
                  </a:cubicBezTo>
                  <a:cubicBezTo>
                    <a:pt x="430116" y="472525"/>
                    <a:pt x="326149" y="625225"/>
                    <a:pt x="213078" y="609394"/>
                  </a:cubicBezTo>
                  <a:cubicBezTo>
                    <a:pt x="99664" y="623514"/>
                    <a:pt x="-4835" y="483926"/>
                    <a:pt x="0" y="304697"/>
                  </a:cubicBezTo>
                  <a:close/>
                </a:path>
                <a:path w="426155" h="609393" stroke="0" extrusionOk="0">
                  <a:moveTo>
                    <a:pt x="0" y="304697"/>
                  </a:moveTo>
                  <a:cubicBezTo>
                    <a:pt x="5465" y="101957"/>
                    <a:pt x="98732" y="8718"/>
                    <a:pt x="213078" y="0"/>
                  </a:cubicBezTo>
                  <a:cubicBezTo>
                    <a:pt x="329028" y="3092"/>
                    <a:pt x="430879" y="128433"/>
                    <a:pt x="426156" y="304697"/>
                  </a:cubicBezTo>
                  <a:cubicBezTo>
                    <a:pt x="431239" y="465024"/>
                    <a:pt x="338489" y="583786"/>
                    <a:pt x="213078" y="609394"/>
                  </a:cubicBezTo>
                  <a:cubicBezTo>
                    <a:pt x="129499" y="635914"/>
                    <a:pt x="23783" y="503678"/>
                    <a:pt x="0" y="304697"/>
                  </a:cubicBezTo>
                  <a:close/>
                </a:path>
              </a:pathLst>
            </a:custGeom>
            <a:solidFill>
              <a:srgbClr val="F5D3D0">
                <a:alpha val="49020"/>
              </a:srgbClr>
            </a:solidFill>
            <a:ln>
              <a:solidFill>
                <a:schemeClr val="tx2"/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3341447229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24" name="Bogen 23">
              <a:extLst>
                <a:ext uri="{FF2B5EF4-FFF2-40B4-BE49-F238E27FC236}">
                  <a16:creationId xmlns:a16="http://schemas.microsoft.com/office/drawing/2014/main" id="{930061D9-1A88-42B8-FAF5-6D7EA8897748}"/>
                </a:ext>
              </a:extLst>
            </p:cNvPr>
            <p:cNvSpPr/>
            <p:nvPr/>
          </p:nvSpPr>
          <p:spPr>
            <a:xfrm rot="5194827">
              <a:off x="6447525" y="4774868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Bogen 24">
              <a:extLst>
                <a:ext uri="{FF2B5EF4-FFF2-40B4-BE49-F238E27FC236}">
                  <a16:creationId xmlns:a16="http://schemas.microsoft.com/office/drawing/2014/main" id="{FDB44BC2-47C4-6DB5-34F3-8F3A3FC72207}"/>
                </a:ext>
              </a:extLst>
            </p:cNvPr>
            <p:cNvSpPr/>
            <p:nvPr/>
          </p:nvSpPr>
          <p:spPr>
            <a:xfrm rot="18829169" flipH="1">
              <a:off x="7070959" y="4989549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Bogen 25">
              <a:extLst>
                <a:ext uri="{FF2B5EF4-FFF2-40B4-BE49-F238E27FC236}">
                  <a16:creationId xmlns:a16="http://schemas.microsoft.com/office/drawing/2014/main" id="{59BD9E34-32D5-205D-DD99-5BDF787BE7EC}"/>
                </a:ext>
              </a:extLst>
            </p:cNvPr>
            <p:cNvSpPr/>
            <p:nvPr/>
          </p:nvSpPr>
          <p:spPr>
            <a:xfrm rot="7263474">
              <a:off x="6282238" y="4382011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Bogen 26">
              <a:extLst>
                <a:ext uri="{FF2B5EF4-FFF2-40B4-BE49-F238E27FC236}">
                  <a16:creationId xmlns:a16="http://schemas.microsoft.com/office/drawing/2014/main" id="{2FAE0258-0AC2-8D85-8911-BBA201CE6057}"/>
                </a:ext>
              </a:extLst>
            </p:cNvPr>
            <p:cNvSpPr/>
            <p:nvPr/>
          </p:nvSpPr>
          <p:spPr>
            <a:xfrm rot="10148383">
              <a:off x="6446019" y="4089892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52DD66A1-FED5-0A00-5286-49CFC80E18C2}"/>
                </a:ext>
              </a:extLst>
            </p:cNvPr>
            <p:cNvSpPr/>
            <p:nvPr/>
          </p:nvSpPr>
          <p:spPr>
            <a:xfrm rot="19107041">
              <a:off x="7183273" y="4125705"/>
              <a:ext cx="531069" cy="776462"/>
            </a:xfrm>
            <a:custGeom>
              <a:avLst/>
              <a:gdLst>
                <a:gd name="connsiteX0" fmla="*/ 0 w 531069"/>
                <a:gd name="connsiteY0" fmla="*/ 388231 h 776462"/>
                <a:gd name="connsiteX1" fmla="*/ 265535 w 531069"/>
                <a:gd name="connsiteY1" fmla="*/ 0 h 776462"/>
                <a:gd name="connsiteX2" fmla="*/ 531070 w 531069"/>
                <a:gd name="connsiteY2" fmla="*/ 388231 h 776462"/>
                <a:gd name="connsiteX3" fmla="*/ 265535 w 531069"/>
                <a:gd name="connsiteY3" fmla="*/ 776462 h 776462"/>
                <a:gd name="connsiteX4" fmla="*/ 0 w 531069"/>
                <a:gd name="connsiteY4" fmla="*/ 388231 h 77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069" h="776462" fill="none" extrusionOk="0">
                  <a:moveTo>
                    <a:pt x="0" y="388231"/>
                  </a:moveTo>
                  <a:cubicBezTo>
                    <a:pt x="21601" y="183563"/>
                    <a:pt x="149103" y="-12565"/>
                    <a:pt x="265535" y="0"/>
                  </a:cubicBezTo>
                  <a:cubicBezTo>
                    <a:pt x="408843" y="-3989"/>
                    <a:pt x="568315" y="216534"/>
                    <a:pt x="531070" y="388231"/>
                  </a:cubicBezTo>
                  <a:cubicBezTo>
                    <a:pt x="559979" y="599344"/>
                    <a:pt x="402686" y="809087"/>
                    <a:pt x="265535" y="776462"/>
                  </a:cubicBezTo>
                  <a:cubicBezTo>
                    <a:pt x="127614" y="805358"/>
                    <a:pt x="-14145" y="634676"/>
                    <a:pt x="0" y="388231"/>
                  </a:cubicBezTo>
                  <a:close/>
                </a:path>
                <a:path w="531069" h="776462" stroke="0" extrusionOk="0">
                  <a:moveTo>
                    <a:pt x="0" y="388231"/>
                  </a:moveTo>
                  <a:cubicBezTo>
                    <a:pt x="5617" y="138396"/>
                    <a:pt x="122755" y="10122"/>
                    <a:pt x="265535" y="0"/>
                  </a:cubicBezTo>
                  <a:cubicBezTo>
                    <a:pt x="400282" y="21278"/>
                    <a:pt x="554858" y="133607"/>
                    <a:pt x="531070" y="388231"/>
                  </a:cubicBezTo>
                  <a:cubicBezTo>
                    <a:pt x="553106" y="568166"/>
                    <a:pt x="413505" y="772093"/>
                    <a:pt x="265535" y="776462"/>
                  </a:cubicBezTo>
                  <a:cubicBezTo>
                    <a:pt x="163768" y="811367"/>
                    <a:pt x="34162" y="646744"/>
                    <a:pt x="0" y="388231"/>
                  </a:cubicBezTo>
                  <a:close/>
                </a:path>
              </a:pathLst>
            </a:custGeom>
            <a:solidFill>
              <a:srgbClr val="F5D3D0">
                <a:alpha val="49020"/>
              </a:srgbClr>
            </a:solidFill>
            <a:ln>
              <a:solidFill>
                <a:schemeClr val="tx2"/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3341447229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280ED137-CDF5-058D-425C-0EE34D3BA771}"/>
                </a:ext>
              </a:extLst>
            </p:cNvPr>
            <p:cNvSpPr txBox="1"/>
            <p:nvPr/>
          </p:nvSpPr>
          <p:spPr>
            <a:xfrm>
              <a:off x="6466654" y="3906966"/>
              <a:ext cx="1568446" cy="30558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spcAft>
                  <a:spcPts val="600"/>
                </a:spcAft>
                <a:buClr>
                  <a:schemeClr val="tx2"/>
                </a:buClr>
              </a:pPr>
              <a:r>
                <a:rPr lang="de-DE" sz="1600" b="1" dirty="0">
                  <a:solidFill>
                    <a:schemeClr val="tx2"/>
                  </a:solidFill>
                </a:rPr>
                <a:t>Cluster: Lindau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6A5AE2E7-6271-D58A-2846-6563C15B4457}"/>
              </a:ext>
            </a:extLst>
          </p:cNvPr>
          <p:cNvGrpSpPr/>
          <p:nvPr/>
        </p:nvGrpSpPr>
        <p:grpSpPr>
          <a:xfrm>
            <a:off x="9396504" y="2110583"/>
            <a:ext cx="1970842" cy="2402158"/>
            <a:chOff x="9149445" y="2451462"/>
            <a:chExt cx="1864094" cy="2237222"/>
          </a:xfrm>
        </p:grpSpPr>
        <p:sp>
          <p:nvSpPr>
            <p:cNvPr id="31" name="Ellipse 18">
              <a:extLst>
                <a:ext uri="{FF2B5EF4-FFF2-40B4-BE49-F238E27FC236}">
                  <a16:creationId xmlns:a16="http://schemas.microsoft.com/office/drawing/2014/main" id="{CDE01FBA-D90E-98EA-FC19-297ECD38F5EC}"/>
                </a:ext>
              </a:extLst>
            </p:cNvPr>
            <p:cNvSpPr/>
            <p:nvPr/>
          </p:nvSpPr>
          <p:spPr>
            <a:xfrm>
              <a:off x="9418320" y="2451462"/>
              <a:ext cx="687977" cy="977538"/>
            </a:xfrm>
            <a:solidFill>
              <a:srgbClr val="F5D3D0">
                <a:alpha val="49020"/>
              </a:srgbClr>
            </a:solidFill>
            <a:ln>
              <a:solidFill>
                <a:schemeClr val="tx2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5651F67C-84D2-D5B0-DC66-513881B72EC1}"/>
                </a:ext>
              </a:extLst>
            </p:cNvPr>
            <p:cNvSpPr/>
            <p:nvPr/>
          </p:nvSpPr>
          <p:spPr>
            <a:xfrm rot="21187278">
              <a:off x="9418013" y="3085198"/>
              <a:ext cx="763785" cy="1603486"/>
            </a:xfrm>
            <a:custGeom>
              <a:avLst/>
              <a:gdLst>
                <a:gd name="connsiteX0" fmla="*/ 0 w 763785"/>
                <a:gd name="connsiteY0" fmla="*/ 801743 h 1603486"/>
                <a:gd name="connsiteX1" fmla="*/ 381893 w 763785"/>
                <a:gd name="connsiteY1" fmla="*/ 0 h 1603486"/>
                <a:gd name="connsiteX2" fmla="*/ 763786 w 763785"/>
                <a:gd name="connsiteY2" fmla="*/ 801743 h 1603486"/>
                <a:gd name="connsiteX3" fmla="*/ 381893 w 763785"/>
                <a:gd name="connsiteY3" fmla="*/ 1603486 h 1603486"/>
                <a:gd name="connsiteX4" fmla="*/ 0 w 763785"/>
                <a:gd name="connsiteY4" fmla="*/ 801743 h 160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785" h="1603486" fill="none" extrusionOk="0">
                  <a:moveTo>
                    <a:pt x="0" y="801743"/>
                  </a:moveTo>
                  <a:cubicBezTo>
                    <a:pt x="57627" y="384953"/>
                    <a:pt x="214196" y="-17969"/>
                    <a:pt x="381893" y="0"/>
                  </a:cubicBezTo>
                  <a:cubicBezTo>
                    <a:pt x="557283" y="-42397"/>
                    <a:pt x="773525" y="370123"/>
                    <a:pt x="763786" y="801743"/>
                  </a:cubicBezTo>
                  <a:cubicBezTo>
                    <a:pt x="795428" y="1240919"/>
                    <a:pt x="582752" y="1638020"/>
                    <a:pt x="381893" y="1603486"/>
                  </a:cubicBezTo>
                  <a:cubicBezTo>
                    <a:pt x="175921" y="1619844"/>
                    <a:pt x="-17023" y="1283081"/>
                    <a:pt x="0" y="801743"/>
                  </a:cubicBezTo>
                  <a:close/>
                </a:path>
                <a:path w="763785" h="1603486" stroke="0" extrusionOk="0">
                  <a:moveTo>
                    <a:pt x="0" y="801743"/>
                  </a:moveTo>
                  <a:cubicBezTo>
                    <a:pt x="9698" y="297800"/>
                    <a:pt x="193543" y="58993"/>
                    <a:pt x="381893" y="0"/>
                  </a:cubicBezTo>
                  <a:cubicBezTo>
                    <a:pt x="572033" y="37133"/>
                    <a:pt x="791025" y="312911"/>
                    <a:pt x="763786" y="801743"/>
                  </a:cubicBezTo>
                  <a:cubicBezTo>
                    <a:pt x="793063" y="1198725"/>
                    <a:pt x="598583" y="1584353"/>
                    <a:pt x="381893" y="1603486"/>
                  </a:cubicBezTo>
                  <a:cubicBezTo>
                    <a:pt x="248567" y="1663824"/>
                    <a:pt x="17442" y="1267048"/>
                    <a:pt x="0" y="801743"/>
                  </a:cubicBezTo>
                  <a:close/>
                </a:path>
              </a:pathLst>
            </a:custGeom>
            <a:solidFill>
              <a:srgbClr val="F5D3D0">
                <a:alpha val="49020"/>
              </a:srgbClr>
            </a:solidFill>
            <a:ln>
              <a:solidFill>
                <a:schemeClr val="tx2"/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3341447229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3DAB397A-7D4C-766F-C7D1-D01BF3F890AF}"/>
                </a:ext>
              </a:extLst>
            </p:cNvPr>
            <p:cNvSpPr txBox="1"/>
            <p:nvPr/>
          </p:nvSpPr>
          <p:spPr>
            <a:xfrm>
              <a:off x="9149445" y="2537615"/>
              <a:ext cx="1864094" cy="30558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spcAft>
                  <a:spcPts val="600"/>
                </a:spcAft>
                <a:buClr>
                  <a:schemeClr val="tx2"/>
                </a:buClr>
              </a:pPr>
              <a:r>
                <a:rPr lang="de-DE" sz="1400" b="1" dirty="0">
                  <a:solidFill>
                    <a:schemeClr val="tx2"/>
                  </a:solidFill>
                </a:rPr>
                <a:t>Cluster: </a:t>
              </a:r>
            </a:p>
            <a:p>
              <a:pPr algn="ctr">
                <a:spcAft>
                  <a:spcPts val="600"/>
                </a:spcAft>
                <a:buClr>
                  <a:schemeClr val="tx2"/>
                </a:buClr>
              </a:pPr>
              <a:r>
                <a:rPr lang="de-DE" sz="1400" b="1" dirty="0">
                  <a:solidFill>
                    <a:schemeClr val="tx2"/>
                  </a:solidFill>
                </a:rPr>
                <a:t>Kaufbeuren/OAL</a:t>
              </a:r>
            </a:p>
          </p:txBody>
        </p:sp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14660749-5817-A43A-7907-C5E3D5DB5D2C}"/>
              </a:ext>
            </a:extLst>
          </p:cNvPr>
          <p:cNvSpPr txBox="1"/>
          <p:nvPr/>
        </p:nvSpPr>
        <p:spPr>
          <a:xfrm rot="16200000">
            <a:off x="242727" y="2934962"/>
            <a:ext cx="1021997" cy="26018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b="1" i="1" dirty="0">
                <a:solidFill>
                  <a:schemeClr val="tx2"/>
                </a:solidFill>
              </a:rPr>
              <a:t>Konkrete</a:t>
            </a:r>
            <a:br>
              <a:rPr lang="de-DE" sz="1400" b="1" i="1" dirty="0">
                <a:solidFill>
                  <a:schemeClr val="tx2"/>
                </a:solidFill>
              </a:rPr>
            </a:br>
            <a:r>
              <a:rPr lang="de-DE" sz="1400" b="1" i="1" dirty="0">
                <a:solidFill>
                  <a:schemeClr val="tx2"/>
                </a:solidFill>
              </a:rPr>
              <a:t>Projektansätze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99DB9C27-7097-B4D4-87C3-A4D4A3578918}"/>
              </a:ext>
            </a:extLst>
          </p:cNvPr>
          <p:cNvSpPr txBox="1"/>
          <p:nvPr/>
        </p:nvSpPr>
        <p:spPr>
          <a:xfrm rot="16200000">
            <a:off x="228264" y="4294560"/>
            <a:ext cx="1021997" cy="26018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b="1" i="1" dirty="0">
                <a:solidFill>
                  <a:schemeClr val="accent4"/>
                </a:solidFill>
              </a:rPr>
              <a:t>Weitere </a:t>
            </a:r>
            <a:br>
              <a:rPr lang="de-DE" sz="1400" b="1" i="1" dirty="0">
                <a:solidFill>
                  <a:schemeClr val="accent4"/>
                </a:solidFill>
              </a:rPr>
            </a:br>
            <a:r>
              <a:rPr lang="de-DE" sz="1400" b="1" i="1" dirty="0">
                <a:solidFill>
                  <a:schemeClr val="accent4"/>
                </a:solidFill>
              </a:rPr>
              <a:t>Projektansätze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2FE9E6F1-9299-7453-4D21-28CBEF6AD2FA}"/>
              </a:ext>
            </a:extLst>
          </p:cNvPr>
          <p:cNvGrpSpPr/>
          <p:nvPr/>
        </p:nvGrpSpPr>
        <p:grpSpPr>
          <a:xfrm>
            <a:off x="8075826" y="1937081"/>
            <a:ext cx="1568446" cy="902064"/>
            <a:chOff x="7584075" y="2226235"/>
            <a:chExt cx="1568446" cy="902064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0D3D48FB-FB85-75DA-572C-D8532D78BE4A}"/>
                </a:ext>
              </a:extLst>
            </p:cNvPr>
            <p:cNvSpPr/>
            <p:nvPr/>
          </p:nvSpPr>
          <p:spPr>
            <a:xfrm rot="21187278">
              <a:off x="8082307" y="2529565"/>
              <a:ext cx="434638" cy="598734"/>
            </a:xfrm>
            <a:custGeom>
              <a:avLst/>
              <a:gdLst>
                <a:gd name="connsiteX0" fmla="*/ 0 w 434638"/>
                <a:gd name="connsiteY0" fmla="*/ 299367 h 598734"/>
                <a:gd name="connsiteX1" fmla="*/ 217319 w 434638"/>
                <a:gd name="connsiteY1" fmla="*/ 0 h 598734"/>
                <a:gd name="connsiteX2" fmla="*/ 434638 w 434638"/>
                <a:gd name="connsiteY2" fmla="*/ 299367 h 598734"/>
                <a:gd name="connsiteX3" fmla="*/ 217319 w 434638"/>
                <a:gd name="connsiteY3" fmla="*/ 598734 h 598734"/>
                <a:gd name="connsiteX4" fmla="*/ 0 w 434638"/>
                <a:gd name="connsiteY4" fmla="*/ 299367 h 59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638" h="598734" fill="none" extrusionOk="0">
                  <a:moveTo>
                    <a:pt x="0" y="299367"/>
                  </a:moveTo>
                  <a:cubicBezTo>
                    <a:pt x="29420" y="147305"/>
                    <a:pt x="120979" y="-9847"/>
                    <a:pt x="217319" y="0"/>
                  </a:cubicBezTo>
                  <a:cubicBezTo>
                    <a:pt x="331928" y="-6460"/>
                    <a:pt x="465818" y="169793"/>
                    <a:pt x="434638" y="299367"/>
                  </a:cubicBezTo>
                  <a:cubicBezTo>
                    <a:pt x="444134" y="463619"/>
                    <a:pt x="328990" y="627415"/>
                    <a:pt x="217319" y="598734"/>
                  </a:cubicBezTo>
                  <a:cubicBezTo>
                    <a:pt x="103966" y="620807"/>
                    <a:pt x="-18856" y="507403"/>
                    <a:pt x="0" y="299367"/>
                  </a:cubicBezTo>
                  <a:close/>
                </a:path>
                <a:path w="434638" h="598734" stroke="0" extrusionOk="0">
                  <a:moveTo>
                    <a:pt x="0" y="299367"/>
                  </a:moveTo>
                  <a:cubicBezTo>
                    <a:pt x="2748" y="116706"/>
                    <a:pt x="100685" y="8858"/>
                    <a:pt x="217319" y="0"/>
                  </a:cubicBezTo>
                  <a:cubicBezTo>
                    <a:pt x="323696" y="24391"/>
                    <a:pt x="456308" y="97401"/>
                    <a:pt x="434638" y="299367"/>
                  </a:cubicBezTo>
                  <a:cubicBezTo>
                    <a:pt x="440257" y="455911"/>
                    <a:pt x="340196" y="589276"/>
                    <a:pt x="217319" y="598734"/>
                  </a:cubicBezTo>
                  <a:cubicBezTo>
                    <a:pt x="131711" y="625497"/>
                    <a:pt x="5749" y="472124"/>
                    <a:pt x="0" y="29936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4902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3341447229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246A43C6-DEF4-55AF-9F18-E755E9EF35CE}"/>
                </a:ext>
              </a:extLst>
            </p:cNvPr>
            <p:cNvSpPr txBox="1"/>
            <p:nvPr/>
          </p:nvSpPr>
          <p:spPr>
            <a:xfrm>
              <a:off x="7584075" y="2226235"/>
              <a:ext cx="1568446" cy="30558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spcAft>
                  <a:spcPts val="600"/>
                </a:spcAft>
                <a:buClr>
                  <a:schemeClr val="tx2"/>
                </a:buClr>
              </a:pPr>
              <a:r>
                <a:rPr lang="de-DE" sz="1600" b="1" dirty="0">
                  <a:solidFill>
                    <a:schemeClr val="accent4"/>
                  </a:solidFill>
                </a:rPr>
                <a:t>Cluster: </a:t>
              </a:r>
              <a:r>
                <a:rPr lang="de-DE" sz="1400" b="1" dirty="0">
                  <a:solidFill>
                    <a:schemeClr val="accent4"/>
                  </a:solidFill>
                </a:rPr>
                <a:t>Memmingen</a:t>
              </a:r>
              <a:endParaRPr lang="de-DE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2D79C74C-7827-0513-51BC-E956664FF922}"/>
              </a:ext>
            </a:extLst>
          </p:cNvPr>
          <p:cNvGrpSpPr/>
          <p:nvPr/>
        </p:nvGrpSpPr>
        <p:grpSpPr>
          <a:xfrm>
            <a:off x="8005931" y="2994766"/>
            <a:ext cx="1568446" cy="1390706"/>
            <a:chOff x="7514180" y="3283920"/>
            <a:chExt cx="1568446" cy="1390706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4A355EED-102D-3200-99BF-A712F9BECF22}"/>
                </a:ext>
              </a:extLst>
            </p:cNvPr>
            <p:cNvSpPr/>
            <p:nvPr/>
          </p:nvSpPr>
          <p:spPr>
            <a:xfrm rot="21187278">
              <a:off x="8440455" y="3608075"/>
              <a:ext cx="531069" cy="721040"/>
            </a:xfrm>
            <a:custGeom>
              <a:avLst/>
              <a:gdLst>
                <a:gd name="connsiteX0" fmla="*/ 0 w 531069"/>
                <a:gd name="connsiteY0" fmla="*/ 360520 h 721040"/>
                <a:gd name="connsiteX1" fmla="*/ 265535 w 531069"/>
                <a:gd name="connsiteY1" fmla="*/ 0 h 721040"/>
                <a:gd name="connsiteX2" fmla="*/ 531070 w 531069"/>
                <a:gd name="connsiteY2" fmla="*/ 360520 h 721040"/>
                <a:gd name="connsiteX3" fmla="*/ 265535 w 531069"/>
                <a:gd name="connsiteY3" fmla="*/ 721040 h 721040"/>
                <a:gd name="connsiteX4" fmla="*/ 0 w 531069"/>
                <a:gd name="connsiteY4" fmla="*/ 360520 h 72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069" h="721040" fill="none" extrusionOk="0">
                  <a:moveTo>
                    <a:pt x="0" y="360520"/>
                  </a:moveTo>
                  <a:cubicBezTo>
                    <a:pt x="21601" y="171156"/>
                    <a:pt x="149103" y="-12565"/>
                    <a:pt x="265535" y="0"/>
                  </a:cubicBezTo>
                  <a:cubicBezTo>
                    <a:pt x="401534" y="-12713"/>
                    <a:pt x="563846" y="199002"/>
                    <a:pt x="531070" y="360520"/>
                  </a:cubicBezTo>
                  <a:cubicBezTo>
                    <a:pt x="559979" y="556329"/>
                    <a:pt x="402686" y="753665"/>
                    <a:pt x="265535" y="721040"/>
                  </a:cubicBezTo>
                  <a:cubicBezTo>
                    <a:pt x="127957" y="751070"/>
                    <a:pt x="-23297" y="612386"/>
                    <a:pt x="0" y="360520"/>
                  </a:cubicBezTo>
                  <a:close/>
                </a:path>
                <a:path w="531069" h="721040" stroke="0" extrusionOk="0">
                  <a:moveTo>
                    <a:pt x="0" y="360520"/>
                  </a:moveTo>
                  <a:cubicBezTo>
                    <a:pt x="5617" y="125989"/>
                    <a:pt x="122755" y="10122"/>
                    <a:pt x="265535" y="0"/>
                  </a:cubicBezTo>
                  <a:cubicBezTo>
                    <a:pt x="390118" y="39446"/>
                    <a:pt x="558603" y="114871"/>
                    <a:pt x="531070" y="360520"/>
                  </a:cubicBezTo>
                  <a:cubicBezTo>
                    <a:pt x="553106" y="525151"/>
                    <a:pt x="413505" y="716671"/>
                    <a:pt x="265535" y="721040"/>
                  </a:cubicBezTo>
                  <a:cubicBezTo>
                    <a:pt x="139019" y="736698"/>
                    <a:pt x="20118" y="585599"/>
                    <a:pt x="0" y="36052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4902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3341447229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de-DE" err="1">
                <a:solidFill>
                  <a:schemeClr val="tx1"/>
                </a:solidFill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13FBD54B-D83B-C702-8055-CB102E8B30CD}"/>
                </a:ext>
              </a:extLst>
            </p:cNvPr>
            <p:cNvSpPr txBox="1"/>
            <p:nvPr/>
          </p:nvSpPr>
          <p:spPr>
            <a:xfrm>
              <a:off x="7514180" y="3304931"/>
              <a:ext cx="1568446" cy="30558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spcAft>
                  <a:spcPts val="600"/>
                </a:spcAft>
                <a:buClr>
                  <a:schemeClr val="tx2"/>
                </a:buClr>
              </a:pPr>
              <a:r>
                <a:rPr lang="de-DE" sz="1400" b="1" dirty="0">
                  <a:solidFill>
                    <a:schemeClr val="accent4"/>
                  </a:solidFill>
                </a:rPr>
                <a:t>Cluster: Kempten OA</a:t>
              </a:r>
            </a:p>
          </p:txBody>
        </p:sp>
        <p:sp>
          <p:nvSpPr>
            <p:cNvPr id="42" name="Bogen 41">
              <a:extLst>
                <a:ext uri="{FF2B5EF4-FFF2-40B4-BE49-F238E27FC236}">
                  <a16:creationId xmlns:a16="http://schemas.microsoft.com/office/drawing/2014/main" id="{44F6CB2A-7D78-1ECC-9300-23060B8E4961}"/>
                </a:ext>
              </a:extLst>
            </p:cNvPr>
            <p:cNvSpPr/>
            <p:nvPr/>
          </p:nvSpPr>
          <p:spPr>
            <a:xfrm rot="10148383">
              <a:off x="8154655" y="3283920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Bogen 42">
              <a:extLst>
                <a:ext uri="{FF2B5EF4-FFF2-40B4-BE49-F238E27FC236}">
                  <a16:creationId xmlns:a16="http://schemas.microsoft.com/office/drawing/2014/main" id="{CE1F53E0-B022-CA84-5315-FF0E7284F0DC}"/>
                </a:ext>
              </a:extLst>
            </p:cNvPr>
            <p:cNvSpPr/>
            <p:nvPr/>
          </p:nvSpPr>
          <p:spPr>
            <a:xfrm rot="3571096">
              <a:off x="8396132" y="4248223"/>
              <a:ext cx="359397" cy="493409"/>
            </a:xfrm>
            <a:prstGeom prst="arc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8A98DA45-6E41-0BFE-EC3F-FD21793D2990}"/>
              </a:ext>
            </a:extLst>
          </p:cNvPr>
          <p:cNvSpPr txBox="1"/>
          <p:nvPr/>
        </p:nvSpPr>
        <p:spPr>
          <a:xfrm rot="16200000">
            <a:off x="560143" y="5164746"/>
            <a:ext cx="718375" cy="26018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b="1" i="1" dirty="0">
                <a:solidFill>
                  <a:schemeClr val="bg1">
                    <a:lumMod val="50000"/>
                  </a:schemeClr>
                </a:solidFill>
              </a:rPr>
              <a:t>Weitere </a:t>
            </a:r>
            <a:br>
              <a:rPr lang="de-DE" sz="1400" b="1" i="1" dirty="0">
                <a:solidFill>
                  <a:schemeClr val="bg1">
                    <a:lumMod val="50000"/>
                  </a:schemeClr>
                </a:solidFill>
              </a:rPr>
            </a:br>
            <a:endParaRPr lang="de-DE" sz="14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68C6EBD-22C6-BDAE-A40D-0E85BCF08BAE}"/>
              </a:ext>
            </a:extLst>
          </p:cNvPr>
          <p:cNvSpPr txBox="1"/>
          <p:nvPr/>
        </p:nvSpPr>
        <p:spPr>
          <a:xfrm>
            <a:off x="4840903" y="3309753"/>
            <a:ext cx="914400" cy="22304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Konstanz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00625F-FDA8-8C8B-C797-E3680141F7C2}"/>
              </a:ext>
            </a:extLst>
          </p:cNvPr>
          <p:cNvSpPr txBox="1"/>
          <p:nvPr/>
        </p:nvSpPr>
        <p:spPr>
          <a:xfrm>
            <a:off x="10505711" y="3356377"/>
            <a:ext cx="914400" cy="22304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Fuchstal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DD16B4-1D7E-DE19-1FDD-45C037330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71402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>
            <a:extLst>
              <a:ext uri="{FF2B5EF4-FFF2-40B4-BE49-F238E27FC236}">
                <a16:creationId xmlns:a16="http://schemas.microsoft.com/office/drawing/2014/main" id="{5B25C6B8-0987-5456-FDC0-D32BC3330D68}"/>
              </a:ext>
            </a:extLst>
          </p:cNvPr>
          <p:cNvSpPr>
            <a:spLocks noGrp="1" noRot="1" noEditPoints="1" noAdjustHandles="1" noChangeArrowheads="1" noChangeShapeType="1"/>
          </p:cNvSpPr>
          <p:nvPr>
            <p:custDataLst>
              <p:tags r:id="rId1"/>
            </p:custDataLst>
          </p:nvPr>
        </p:nvSpPr>
        <p:spPr>
          <a:xfrm>
            <a:off x="3790021" y="2653023"/>
            <a:ext cx="3810000" cy="3175000"/>
          </a:xfrm>
          <a:prstGeom prst="rect">
            <a:avLst/>
          </a:prstGeom>
          <a:noFill/>
          <a:ln w="0" cap="flat" cmpd="sng" algn="ctr">
            <a:solidFill>
              <a:schemeClr val="accent1">
                <a:lumMod val="5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953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600" b="0" i="0" u="none" baseline="0">
                <a:solidFill>
                  <a:srgbClr val="000000">
                    <a:alpha val="0"/>
                  </a:srgbClr>
                </a:solidFill>
                <a:cs typeface="Segoe UI Light" panose="020B0502040204020203" pitchFamily="34" charset="0"/>
              </a:rPr>
              <a:t>​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D1B73E-D552-CFA1-3F66-FBCEC601F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97" y="248644"/>
            <a:ext cx="8757003" cy="770236"/>
          </a:xfrm>
        </p:spPr>
        <p:txBody>
          <a:bodyPr/>
          <a:lstStyle/>
          <a:p>
            <a:r>
              <a:rPr lang="de-DE"/>
              <a:t>Weitere Cluster / H</a:t>
            </a:r>
            <a:r>
              <a:rPr lang="de-DE" baseline="-25000"/>
              <a:t>2</a:t>
            </a:r>
            <a:r>
              <a:rPr lang="de-DE"/>
              <a:t>-Abnahmen werden in einem sogenannten „Progressiv-Szenario“ betrachtet.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D934DA9B-A95B-BB1C-4E65-61FC5D3CE69D}"/>
              </a:ext>
            </a:extLst>
          </p:cNvPr>
          <p:cNvSpPr txBox="1">
            <a:spLocks/>
          </p:cNvSpPr>
          <p:nvPr/>
        </p:nvSpPr>
        <p:spPr>
          <a:xfrm>
            <a:off x="5212292" y="1829265"/>
            <a:ext cx="3291416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54B8A1B1-5F8F-AA1E-7FC5-276D505156FD}"/>
              </a:ext>
            </a:extLst>
          </p:cNvPr>
          <p:cNvSpPr txBox="1">
            <a:spLocks/>
          </p:cNvSpPr>
          <p:nvPr/>
        </p:nvSpPr>
        <p:spPr>
          <a:xfrm>
            <a:off x="3991252" y="1829265"/>
            <a:ext cx="3291416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34CB1097-4D58-C76A-7EE1-46F97FACD590}"/>
              </a:ext>
            </a:extLst>
          </p:cNvPr>
          <p:cNvSpPr txBox="1">
            <a:spLocks/>
          </p:cNvSpPr>
          <p:nvPr/>
        </p:nvSpPr>
        <p:spPr>
          <a:xfrm>
            <a:off x="5200724" y="1829265"/>
            <a:ext cx="3291416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A4F2FF9-86DB-830F-7493-68DFD5FA7D9F}"/>
              </a:ext>
            </a:extLst>
          </p:cNvPr>
          <p:cNvSpPr txBox="1">
            <a:spLocks/>
          </p:cNvSpPr>
          <p:nvPr/>
        </p:nvSpPr>
        <p:spPr>
          <a:xfrm>
            <a:off x="5223860" y="1829265"/>
            <a:ext cx="3291416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9DA058FD-BADC-7AF0-B892-2B467C44D87E}"/>
              </a:ext>
            </a:extLst>
          </p:cNvPr>
          <p:cNvSpPr txBox="1">
            <a:spLocks/>
          </p:cNvSpPr>
          <p:nvPr/>
        </p:nvSpPr>
        <p:spPr>
          <a:xfrm>
            <a:off x="5235428" y="1829265"/>
            <a:ext cx="3291416" cy="4068604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984CCF61-09E9-7867-445D-4930CF1821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72119" y="1600665"/>
            <a:ext cx="8086281" cy="2418270"/>
          </a:xfrm>
        </p:spPr>
        <p:txBody>
          <a:bodyPr/>
          <a:lstStyle/>
          <a:p>
            <a:pPr marL="0" indent="0">
              <a:buNone/>
            </a:pPr>
            <a:r>
              <a:rPr lang="de-DE"/>
              <a:t>Progressiv Szenario: </a:t>
            </a:r>
          </a:p>
          <a:p>
            <a:r>
              <a:rPr lang="de-DE"/>
              <a:t>Weitere H</a:t>
            </a:r>
            <a:r>
              <a:rPr lang="de-DE" baseline="-25000"/>
              <a:t>2</a:t>
            </a:r>
            <a:r>
              <a:rPr lang="de-DE"/>
              <a:t>-Bedarfe / regionale Entwicklungen bis 2030 </a:t>
            </a:r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0DBC50ED-21C9-532F-4C11-F9900DEDC733}"/>
              </a:ext>
            </a:extLst>
          </p:cNvPr>
          <p:cNvGrpSpPr/>
          <p:nvPr/>
        </p:nvGrpSpPr>
        <p:grpSpPr>
          <a:xfrm>
            <a:off x="3790021" y="2653023"/>
            <a:ext cx="3810000" cy="3175000"/>
            <a:chOff x="3790021" y="2653023"/>
            <a:chExt cx="3810000" cy="3175000"/>
          </a:xfrm>
        </p:grpSpPr>
        <p:graphicFrame>
          <p:nvGraphicFramePr>
            <p:cNvPr id="24" name="Stacked Columns">
              <a:extLst>
                <a:ext uri="{FF2B5EF4-FFF2-40B4-BE49-F238E27FC236}">
                  <a16:creationId xmlns:a16="http://schemas.microsoft.com/office/drawing/2014/main" id="{48504014-488D-4A2A-8D0C-27FFCCFF1177}"/>
                </a:ext>
              </a:extLst>
            </p:cNvPr>
            <p:cNvGraphicFramePr>
              <a:graphicFrameLocks/>
            </p:cNvGraphicFramePr>
            <p:nvPr>
              <p:custDataLst>
                <p:tags r:id="rId2"/>
              </p:custDataLst>
            </p:nvPr>
          </p:nvGraphicFramePr>
          <p:xfrm>
            <a:off x="3790021" y="2653023"/>
            <a:ext cx="3810000" cy="3175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27" name="Grafik 26" descr="Bus">
              <a:extLst>
                <a:ext uri="{FF2B5EF4-FFF2-40B4-BE49-F238E27FC236}">
                  <a16:creationId xmlns:a16="http://schemas.microsoft.com/office/drawing/2014/main" id="{363874C5-B3AA-851E-EDC6-E2B9EAD9C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866012" y="5294158"/>
              <a:ext cx="280002" cy="280002"/>
            </a:xfrm>
            <a:prstGeom prst="rect">
              <a:avLst/>
            </a:prstGeom>
          </p:spPr>
        </p:pic>
        <p:pic>
          <p:nvPicPr>
            <p:cNvPr id="37" name="Grafik 36" descr="LKW">
              <a:extLst>
                <a:ext uri="{FF2B5EF4-FFF2-40B4-BE49-F238E27FC236}">
                  <a16:creationId xmlns:a16="http://schemas.microsoft.com/office/drawing/2014/main" id="{DD1B8225-0F3F-7B54-59AE-52BDCD7FE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77517" y="5026856"/>
              <a:ext cx="280002" cy="280002"/>
            </a:xfrm>
            <a:prstGeom prst="rect">
              <a:avLst/>
            </a:prstGeom>
          </p:spPr>
        </p:pic>
        <p:pic>
          <p:nvPicPr>
            <p:cNvPr id="38" name="Grafik 37" descr="LKW">
              <a:extLst>
                <a:ext uri="{FF2B5EF4-FFF2-40B4-BE49-F238E27FC236}">
                  <a16:creationId xmlns:a16="http://schemas.microsoft.com/office/drawing/2014/main" id="{B1534FE1-8168-355A-94FB-5D8BEF8FA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268235" y="3898869"/>
              <a:ext cx="280002" cy="280002"/>
            </a:xfrm>
            <a:prstGeom prst="rect">
              <a:avLst/>
            </a:prstGeom>
          </p:spPr>
        </p:pic>
        <p:pic>
          <p:nvPicPr>
            <p:cNvPr id="42" name="Grafik 41" descr="Kreuzfahrtschiff">
              <a:extLst>
                <a:ext uri="{FF2B5EF4-FFF2-40B4-BE49-F238E27FC236}">
                  <a16:creationId xmlns:a16="http://schemas.microsoft.com/office/drawing/2014/main" id="{08029B77-AF44-0578-154A-134378EF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251434" y="3142246"/>
              <a:ext cx="280002" cy="280002"/>
            </a:xfrm>
            <a:prstGeom prst="rect">
              <a:avLst/>
            </a:prstGeom>
          </p:spPr>
        </p:pic>
        <p:pic>
          <p:nvPicPr>
            <p:cNvPr id="43" name="Grafik 42" descr="Bus">
              <a:extLst>
                <a:ext uri="{FF2B5EF4-FFF2-40B4-BE49-F238E27FC236}">
                  <a16:creationId xmlns:a16="http://schemas.microsoft.com/office/drawing/2014/main" id="{8047687F-5B85-05A4-93CD-3D311A238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268235" y="5047193"/>
              <a:ext cx="280002" cy="280002"/>
            </a:xfrm>
            <a:prstGeom prst="rect">
              <a:avLst/>
            </a:prstGeom>
          </p:spPr>
        </p:pic>
        <p:pic>
          <p:nvPicPr>
            <p:cNvPr id="44" name="Grafik 43" descr="Kreuzfahrtschiff">
              <a:extLst>
                <a:ext uri="{FF2B5EF4-FFF2-40B4-BE49-F238E27FC236}">
                  <a16:creationId xmlns:a16="http://schemas.microsoft.com/office/drawing/2014/main" id="{F05789BB-6549-1C52-F7B8-C8952B1D1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866012" y="4702692"/>
              <a:ext cx="280002" cy="280002"/>
            </a:xfrm>
            <a:prstGeom prst="rect">
              <a:avLst/>
            </a:prstGeom>
          </p:spPr>
        </p:pic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2CB6CA29-9ED2-5544-221D-AADC66732CBA}"/>
                </a:ext>
              </a:extLst>
            </p:cNvPr>
            <p:cNvSpPr txBox="1"/>
            <p:nvPr/>
          </p:nvSpPr>
          <p:spPr>
            <a:xfrm>
              <a:off x="4124865" y="4423843"/>
              <a:ext cx="1369539" cy="3060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1050" b="1"/>
                <a:t>Ca. 900 t_H2 / Jahr</a:t>
              </a:r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4226EB0D-CEF0-907A-1F42-E9E0DA9FE20B}"/>
                </a:ext>
              </a:extLst>
            </p:cNvPr>
            <p:cNvSpPr txBox="1"/>
            <p:nvPr/>
          </p:nvSpPr>
          <p:spPr>
            <a:xfrm>
              <a:off x="6082108" y="2706286"/>
              <a:ext cx="1369539" cy="3060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1050" b="1"/>
                <a:t>&gt;3.000 t_H2 / Jahr</a:t>
              </a:r>
            </a:p>
          </p:txBody>
        </p:sp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2F1470DE-F135-9935-7929-5151B51390B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03524" y="2399795"/>
            <a:ext cx="3426249" cy="404809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F9870DD-D61A-E7F3-D61A-C6A2014CF46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3075" y="2453503"/>
            <a:ext cx="3426249" cy="4048095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BC9C716-9129-CC24-E5D3-245B8CE8AF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3568537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Karte enthält.&#10;&#10;Automatisch generierte Beschreibung">
            <a:extLst>
              <a:ext uri="{FF2B5EF4-FFF2-40B4-BE49-F238E27FC236}">
                <a16:creationId xmlns:a16="http://schemas.microsoft.com/office/drawing/2014/main" id="{9203264B-024E-DFBB-E1EF-BFE8F7C83AE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978" y="1275015"/>
            <a:ext cx="6178962" cy="486980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2E597B2-49C6-B86C-0E4C-92F93EAEF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497" y="248644"/>
            <a:ext cx="8924000" cy="770236"/>
          </a:xfrm>
        </p:spPr>
        <p:txBody>
          <a:bodyPr/>
          <a:lstStyle/>
          <a:p>
            <a:r>
              <a:rPr lang="de-DE"/>
              <a:t>Identifizierte Projektansätze wurden nach H</a:t>
            </a:r>
            <a:r>
              <a:rPr lang="de-DE" baseline="-25000"/>
              <a:t>2</a:t>
            </a:r>
            <a:r>
              <a:rPr lang="de-DE"/>
              <a:t>-Cluster gebündelt sowie nach Umsetzbarkeit Szenarien zugeordnet.</a:t>
            </a:r>
            <a:endParaRPr lang="de-DE" i="1"/>
          </a:p>
        </p:txBody>
      </p:sp>
      <p:sp>
        <p:nvSpPr>
          <p:cNvPr id="41" name="Inhaltsplatzhalter 2">
            <a:extLst>
              <a:ext uri="{FF2B5EF4-FFF2-40B4-BE49-F238E27FC236}">
                <a16:creationId xmlns:a16="http://schemas.microsoft.com/office/drawing/2014/main" id="{13422DAA-CDAF-A4C7-682D-AFC02F7F3E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909" y="1440509"/>
            <a:ext cx="3066828" cy="4463019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DE" sz="1100" b="1"/>
              <a:t>Hafen Lindau (Stadt Lindau)</a:t>
            </a:r>
          </a:p>
          <a:p>
            <a:pPr lvl="1">
              <a:spcAft>
                <a:spcPts val="0"/>
              </a:spcAft>
            </a:pPr>
            <a:r>
              <a:rPr lang="de-DE" sz="1100"/>
              <a:t>BSB</a:t>
            </a:r>
          </a:p>
          <a:p>
            <a:pPr lvl="1">
              <a:spcAft>
                <a:spcPts val="0"/>
              </a:spcAft>
            </a:pPr>
            <a:r>
              <a:rPr lang="de-DE" sz="1100"/>
              <a:t>Stadtverkehr Lindau GmbH</a:t>
            </a:r>
          </a:p>
          <a:p>
            <a:pPr lvl="1">
              <a:spcAft>
                <a:spcPts val="0"/>
              </a:spcAft>
            </a:pPr>
            <a:r>
              <a:rPr lang="de-DE" sz="1100"/>
              <a:t>BHKW </a:t>
            </a:r>
          </a:p>
          <a:p>
            <a:pPr marL="357188" lvl="1" indent="0">
              <a:spcAft>
                <a:spcPts val="0"/>
              </a:spcAft>
              <a:buNone/>
            </a:pPr>
            <a:endParaRPr lang="de-DE" sz="1100"/>
          </a:p>
          <a:p>
            <a:pPr marL="357188" lvl="1" indent="0">
              <a:spcAft>
                <a:spcPts val="0"/>
              </a:spcAft>
              <a:buNone/>
            </a:pPr>
            <a:endParaRPr lang="de-DE" sz="1100"/>
          </a:p>
          <a:p>
            <a:pPr marL="357188" lvl="1" indent="0">
              <a:spcAft>
                <a:spcPts val="0"/>
              </a:spcAft>
              <a:buNone/>
            </a:pPr>
            <a:endParaRPr lang="de-DE" sz="1100"/>
          </a:p>
          <a:p>
            <a:pPr>
              <a:spcAft>
                <a:spcPts val="0"/>
              </a:spcAft>
            </a:pPr>
            <a:r>
              <a:rPr lang="de-DE" sz="1100" b="1"/>
              <a:t>Lindenberg (LK Lindau)</a:t>
            </a:r>
          </a:p>
          <a:p>
            <a:pPr lvl="1">
              <a:spcAft>
                <a:spcPts val="0"/>
              </a:spcAft>
            </a:pPr>
            <a:r>
              <a:rPr lang="de-DE" sz="1100"/>
              <a:t>Burkhard-Reisen</a:t>
            </a:r>
          </a:p>
          <a:p>
            <a:pPr lvl="1">
              <a:spcAft>
                <a:spcPts val="0"/>
              </a:spcAft>
            </a:pPr>
            <a:r>
              <a:rPr lang="de-DE" sz="1100"/>
              <a:t>Landkreis Lindau </a:t>
            </a:r>
          </a:p>
          <a:p>
            <a:pPr lvl="1">
              <a:spcAft>
                <a:spcPts val="0"/>
              </a:spcAft>
            </a:pPr>
            <a:r>
              <a:rPr lang="de-DE" sz="1100"/>
              <a:t>Max Müller Spedition</a:t>
            </a:r>
          </a:p>
          <a:p>
            <a:pPr lvl="1">
              <a:spcAft>
                <a:spcPts val="0"/>
              </a:spcAft>
            </a:pPr>
            <a:r>
              <a:rPr lang="de-DE" sz="1100"/>
              <a:t>Dobler </a:t>
            </a:r>
          </a:p>
          <a:p>
            <a:pPr lvl="1">
              <a:spcAft>
                <a:spcPts val="0"/>
              </a:spcAft>
            </a:pPr>
            <a:r>
              <a:rPr lang="de-DE" sz="1100"/>
              <a:t>WEITERE PROGESSIV</a:t>
            </a:r>
          </a:p>
          <a:p>
            <a:pPr lvl="1">
              <a:spcAft>
                <a:spcPts val="0"/>
              </a:spcAft>
            </a:pPr>
            <a:endParaRPr lang="de-DE" sz="1100"/>
          </a:p>
          <a:p>
            <a:pPr marL="357188" lvl="1" indent="0">
              <a:spcAft>
                <a:spcPts val="0"/>
              </a:spcAft>
              <a:buNone/>
            </a:pPr>
            <a:endParaRPr lang="de-DE" sz="1100"/>
          </a:p>
          <a:p>
            <a:pPr>
              <a:spcAft>
                <a:spcPts val="0"/>
              </a:spcAft>
            </a:pPr>
            <a:r>
              <a:rPr lang="de-DE" sz="1100" b="1"/>
              <a:t>Stadt Lindau (Ost)</a:t>
            </a:r>
          </a:p>
          <a:p>
            <a:pPr lvl="1">
              <a:spcAft>
                <a:spcPts val="0"/>
              </a:spcAft>
            </a:pPr>
            <a:r>
              <a:rPr lang="de-DE" sz="1100"/>
              <a:t>BURKHARD</a:t>
            </a:r>
          </a:p>
          <a:p>
            <a:pPr lvl="1">
              <a:spcAft>
                <a:spcPts val="0"/>
              </a:spcAft>
            </a:pPr>
            <a:r>
              <a:rPr lang="de-DE" sz="1100"/>
              <a:t>H2 Tankstelle</a:t>
            </a:r>
          </a:p>
          <a:p>
            <a:pPr lvl="1">
              <a:spcAft>
                <a:spcPts val="0"/>
              </a:spcAft>
            </a:pPr>
            <a:r>
              <a:rPr lang="de-DE" sz="1100"/>
              <a:t>Gebrüder Weiss </a:t>
            </a:r>
          </a:p>
          <a:p>
            <a:pPr lvl="1">
              <a:spcAft>
                <a:spcPts val="0"/>
              </a:spcAft>
            </a:pPr>
            <a:r>
              <a:rPr lang="de-DE" sz="1100"/>
              <a:t>WEITERE PROGESSIV</a:t>
            </a:r>
          </a:p>
          <a:p>
            <a:pPr lvl="1">
              <a:spcAft>
                <a:spcPts val="0"/>
              </a:spcAft>
            </a:pPr>
            <a:endParaRPr lang="de-DE" sz="1100"/>
          </a:p>
          <a:p>
            <a:pPr marL="357188" lvl="1" indent="0">
              <a:spcAft>
                <a:spcPts val="0"/>
              </a:spcAft>
              <a:buNone/>
            </a:pPr>
            <a:endParaRPr lang="de-DE" sz="110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77E8ADFF-5B4B-8781-CDBC-1A47E19A318F}"/>
              </a:ext>
            </a:extLst>
          </p:cNvPr>
          <p:cNvSpPr txBox="1">
            <a:spLocks/>
          </p:cNvSpPr>
          <p:nvPr/>
        </p:nvSpPr>
        <p:spPr>
          <a:xfrm>
            <a:off x="3779737" y="1440509"/>
            <a:ext cx="5247106" cy="4027005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de-DE" sz="1100" b="1"/>
              <a:t>Kaufbeuren/ Ostallgäu (OAL) (B12/B16; Süd; Nord)</a:t>
            </a:r>
          </a:p>
          <a:p>
            <a:pPr marL="357188" lvl="1" indent="0">
              <a:spcAft>
                <a:spcPts val="0"/>
              </a:spcAft>
              <a:buNone/>
            </a:pPr>
            <a:r>
              <a:rPr lang="de-DE" sz="1100" i="1" u="sng"/>
              <a:t>B12/B16</a:t>
            </a:r>
          </a:p>
          <a:p>
            <a:pPr lvl="1">
              <a:spcAft>
                <a:spcPts val="0"/>
              </a:spcAft>
            </a:pPr>
            <a:r>
              <a:rPr lang="de-DE" sz="1100"/>
              <a:t>Spedition Ansorge </a:t>
            </a:r>
          </a:p>
          <a:p>
            <a:pPr lvl="1">
              <a:spcAft>
                <a:spcPts val="0"/>
              </a:spcAft>
            </a:pPr>
            <a:r>
              <a:rPr lang="de-DE" sz="1100"/>
              <a:t>H2 Tankstelle</a:t>
            </a:r>
          </a:p>
          <a:p>
            <a:pPr lvl="1">
              <a:spcAft>
                <a:spcPts val="0"/>
              </a:spcAft>
            </a:pPr>
            <a:r>
              <a:rPr lang="de-DE" sz="1100"/>
              <a:t>Regionalverkehr Allgäu* </a:t>
            </a:r>
            <a:endParaRPr lang="de-DE" sz="1100" i="1"/>
          </a:p>
          <a:p>
            <a:pPr lvl="1">
              <a:spcAft>
                <a:spcPts val="0"/>
              </a:spcAft>
            </a:pPr>
            <a:r>
              <a:rPr lang="de-DE" sz="1100"/>
              <a:t>WEITERE PROGESSIV</a:t>
            </a:r>
          </a:p>
          <a:p>
            <a:pPr marL="357188" lvl="1" indent="0">
              <a:spcAft>
                <a:spcPts val="0"/>
              </a:spcAft>
              <a:buNone/>
            </a:pPr>
            <a:r>
              <a:rPr lang="de-DE" sz="1100" i="1" u="sng"/>
              <a:t>Kaufbeuren Süd / Nord</a:t>
            </a:r>
          </a:p>
          <a:p>
            <a:pPr lvl="1">
              <a:spcAft>
                <a:spcPts val="0"/>
              </a:spcAft>
            </a:pPr>
            <a:r>
              <a:rPr lang="de-DE" sz="1100"/>
              <a:t>Dorr LKW</a:t>
            </a:r>
          </a:p>
          <a:p>
            <a:pPr lvl="1">
              <a:spcAft>
                <a:spcPts val="0"/>
              </a:spcAft>
            </a:pPr>
            <a:r>
              <a:rPr lang="de-DE" sz="1100"/>
              <a:t>Präg</a:t>
            </a:r>
          </a:p>
          <a:p>
            <a:pPr lvl="1">
              <a:spcAft>
                <a:spcPts val="0"/>
              </a:spcAft>
            </a:pPr>
            <a:r>
              <a:rPr lang="de-DE" sz="1100"/>
              <a:t>Dobler </a:t>
            </a:r>
          </a:p>
          <a:p>
            <a:pPr lvl="1">
              <a:spcAft>
                <a:spcPts val="0"/>
              </a:spcAft>
            </a:pPr>
            <a:r>
              <a:rPr lang="de-DE" sz="1100" err="1"/>
              <a:t>iwis</a:t>
            </a:r>
            <a:r>
              <a:rPr lang="de-DE" sz="1100"/>
              <a:t> smart connect</a:t>
            </a:r>
          </a:p>
          <a:p>
            <a:pPr lvl="1">
              <a:spcAft>
                <a:spcPts val="0"/>
              </a:spcAft>
            </a:pPr>
            <a:r>
              <a:rPr lang="de-DE" sz="1100"/>
              <a:t>Blue-</a:t>
            </a:r>
            <a:r>
              <a:rPr lang="de-DE" sz="1100" err="1"/>
              <a:t>Flux</a:t>
            </a:r>
            <a:endParaRPr lang="de-DE" sz="1100"/>
          </a:p>
          <a:p>
            <a:pPr lvl="1">
              <a:spcAft>
                <a:spcPts val="0"/>
              </a:spcAft>
            </a:pPr>
            <a:r>
              <a:rPr lang="de-DE" sz="1100"/>
              <a:t>WEITERE PROGESSIV</a:t>
            </a:r>
          </a:p>
          <a:p>
            <a:pPr marL="357188" lvl="1" indent="0">
              <a:spcAft>
                <a:spcPts val="0"/>
              </a:spcAft>
              <a:buNone/>
            </a:pPr>
            <a:r>
              <a:rPr lang="de-DE" sz="1100" i="1" u="sng"/>
              <a:t>Weitere</a:t>
            </a:r>
            <a:r>
              <a:rPr lang="de-DE" sz="1100"/>
              <a:t> </a:t>
            </a:r>
          </a:p>
          <a:p>
            <a:pPr lvl="1">
              <a:spcAft>
                <a:spcPts val="0"/>
              </a:spcAft>
            </a:pPr>
            <a:r>
              <a:rPr lang="de-DE" sz="1100"/>
              <a:t>Plansee (Lech am See)</a:t>
            </a:r>
          </a:p>
          <a:p>
            <a:pPr lvl="1">
              <a:spcAft>
                <a:spcPts val="0"/>
              </a:spcAft>
            </a:pPr>
            <a:r>
              <a:rPr lang="de-DE" sz="1100" err="1"/>
              <a:t>iwis</a:t>
            </a:r>
            <a:r>
              <a:rPr lang="de-DE" sz="1100"/>
              <a:t> smart connect (Füssen)</a:t>
            </a:r>
          </a:p>
          <a:p>
            <a:pPr lvl="1">
              <a:spcAft>
                <a:spcPts val="0"/>
              </a:spcAft>
            </a:pPr>
            <a:r>
              <a:rPr lang="de-DE" sz="1100"/>
              <a:t>AGCO (Marktoberdorf)</a:t>
            </a:r>
          </a:p>
          <a:p>
            <a:pPr lvl="1">
              <a:spcAft>
                <a:spcPts val="0"/>
              </a:spcAft>
            </a:pPr>
            <a:r>
              <a:rPr lang="de-DE" sz="1100"/>
              <a:t>Weitere (Marktoberdorf)</a:t>
            </a:r>
          </a:p>
          <a:p>
            <a:pPr lvl="1">
              <a:spcAft>
                <a:spcPts val="0"/>
              </a:spcAft>
            </a:pPr>
            <a:r>
              <a:rPr lang="de-DE" sz="1100"/>
              <a:t>NEB/WVE, Buchloe</a:t>
            </a:r>
          </a:p>
          <a:p>
            <a:pPr lvl="1"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r>
              <a:rPr lang="de-DE" sz="1100" b="1"/>
              <a:t>Oberallgäu (OA) / Kempten / </a:t>
            </a:r>
            <a:br>
              <a:rPr lang="de-DE" sz="1100" b="1"/>
            </a:br>
            <a:r>
              <a:rPr lang="de-DE" sz="1100" b="1"/>
              <a:t>Unterallgäu (UA) / Memmingen</a:t>
            </a:r>
          </a:p>
          <a:p>
            <a:pPr lvl="1">
              <a:spcAft>
                <a:spcPts val="0"/>
              </a:spcAft>
            </a:pPr>
            <a:r>
              <a:rPr lang="de-DE" sz="1100"/>
              <a:t>ÖPNV / Regionalverkehr Allgäu* </a:t>
            </a:r>
            <a:endParaRPr lang="de-DE" sz="1100" i="1"/>
          </a:p>
          <a:p>
            <a:pPr lvl="1">
              <a:spcAft>
                <a:spcPts val="0"/>
              </a:spcAft>
            </a:pPr>
            <a:r>
              <a:rPr lang="de-DE" sz="1100"/>
              <a:t>Dorr LKW (Kempten)</a:t>
            </a:r>
          </a:p>
          <a:p>
            <a:pPr lvl="1">
              <a:spcAft>
                <a:spcPts val="0"/>
              </a:spcAft>
            </a:pPr>
            <a:r>
              <a:rPr lang="de-DE" sz="1100"/>
              <a:t>ZAK</a:t>
            </a:r>
          </a:p>
          <a:p>
            <a:pPr lvl="1"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endParaRPr lang="de-DE" sz="1100"/>
          </a:p>
          <a:p>
            <a:pPr>
              <a:spcAft>
                <a:spcPts val="0"/>
              </a:spcAft>
            </a:pPr>
            <a:endParaRPr lang="de-DE" sz="1100"/>
          </a:p>
          <a:p>
            <a:pPr lvl="1">
              <a:spcAft>
                <a:spcPts val="0"/>
              </a:spcAft>
            </a:pPr>
            <a:endParaRPr lang="de-DE" sz="110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67340CD-C7BA-D86E-4391-117DA47C08B4}"/>
              </a:ext>
            </a:extLst>
          </p:cNvPr>
          <p:cNvSpPr txBox="1"/>
          <p:nvPr/>
        </p:nvSpPr>
        <p:spPr>
          <a:xfrm>
            <a:off x="3971421" y="5818359"/>
            <a:ext cx="224917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de-DE" sz="1050" i="1">
                <a:sym typeface="Wingdings" panose="05000000000000000000" pitchFamily="2" charset="2"/>
              </a:rPr>
              <a:t>* A</a:t>
            </a:r>
            <a:r>
              <a:rPr lang="de-DE" sz="1050" i="1"/>
              <a:t>llgäu Verbund geplant ab 2025</a:t>
            </a:r>
          </a:p>
        </p:txBody>
      </p:sp>
      <p:pic>
        <p:nvPicPr>
          <p:cNvPr id="21" name="Grafik 20" descr="LKW">
            <a:extLst>
              <a:ext uri="{FF2B5EF4-FFF2-40B4-BE49-F238E27FC236}">
                <a16:creationId xmlns:a16="http://schemas.microsoft.com/office/drawing/2014/main" id="{ED1ECC3A-AB6D-F430-747E-ABF533DFFE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9905" y="3076105"/>
            <a:ext cx="280002" cy="280002"/>
          </a:xfrm>
          <a:prstGeom prst="rect">
            <a:avLst/>
          </a:prstGeom>
        </p:spPr>
      </p:pic>
      <p:pic>
        <p:nvPicPr>
          <p:cNvPr id="23" name="Grafik 22" descr="Bus">
            <a:extLst>
              <a:ext uri="{FF2B5EF4-FFF2-40B4-BE49-F238E27FC236}">
                <a16:creationId xmlns:a16="http://schemas.microsoft.com/office/drawing/2014/main" id="{DD97A706-3C74-9BCE-A693-2EE1A991F5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2256" y="2751948"/>
            <a:ext cx="280002" cy="280002"/>
          </a:xfrm>
          <a:prstGeom prst="rect">
            <a:avLst/>
          </a:prstGeom>
        </p:spPr>
      </p:pic>
      <p:sp>
        <p:nvSpPr>
          <p:cNvPr id="26" name="Ellipse 25">
            <a:extLst>
              <a:ext uri="{FF2B5EF4-FFF2-40B4-BE49-F238E27FC236}">
                <a16:creationId xmlns:a16="http://schemas.microsoft.com/office/drawing/2014/main" id="{947C6683-667D-D828-67FD-EDF221B074A3}"/>
              </a:ext>
            </a:extLst>
          </p:cNvPr>
          <p:cNvSpPr/>
          <p:nvPr/>
        </p:nvSpPr>
        <p:spPr>
          <a:xfrm rot="19107041">
            <a:off x="8755890" y="3830231"/>
            <a:ext cx="294778" cy="540863"/>
          </a:xfrm>
          <a:custGeom>
            <a:avLst/>
            <a:gdLst>
              <a:gd name="connsiteX0" fmla="*/ 0 w 294778"/>
              <a:gd name="connsiteY0" fmla="*/ 270432 h 540863"/>
              <a:gd name="connsiteX1" fmla="*/ 147389 w 294778"/>
              <a:gd name="connsiteY1" fmla="*/ 0 h 540863"/>
              <a:gd name="connsiteX2" fmla="*/ 294778 w 294778"/>
              <a:gd name="connsiteY2" fmla="*/ 270432 h 540863"/>
              <a:gd name="connsiteX3" fmla="*/ 147389 w 294778"/>
              <a:gd name="connsiteY3" fmla="*/ 540864 h 540863"/>
              <a:gd name="connsiteX4" fmla="*/ 0 w 294778"/>
              <a:gd name="connsiteY4" fmla="*/ 270432 h 54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778" h="540863" fill="none" extrusionOk="0">
                <a:moveTo>
                  <a:pt x="0" y="270432"/>
                </a:moveTo>
                <a:cubicBezTo>
                  <a:pt x="9558" y="125389"/>
                  <a:pt x="74621" y="-3589"/>
                  <a:pt x="147389" y="0"/>
                </a:cubicBezTo>
                <a:cubicBezTo>
                  <a:pt x="203986" y="-29603"/>
                  <a:pt x="303101" y="130623"/>
                  <a:pt x="294778" y="270432"/>
                </a:cubicBezTo>
                <a:cubicBezTo>
                  <a:pt x="309598" y="418095"/>
                  <a:pt x="226214" y="549710"/>
                  <a:pt x="147389" y="540864"/>
                </a:cubicBezTo>
                <a:cubicBezTo>
                  <a:pt x="74228" y="568137"/>
                  <a:pt x="-16392" y="456908"/>
                  <a:pt x="0" y="270432"/>
                </a:cubicBezTo>
                <a:close/>
              </a:path>
              <a:path w="294778" h="540863" stroke="0" extrusionOk="0">
                <a:moveTo>
                  <a:pt x="0" y="270432"/>
                </a:moveTo>
                <a:cubicBezTo>
                  <a:pt x="1479" y="111751"/>
                  <a:pt x="70584" y="12016"/>
                  <a:pt x="147389" y="0"/>
                </a:cubicBezTo>
                <a:cubicBezTo>
                  <a:pt x="225669" y="5578"/>
                  <a:pt x="311139" y="93421"/>
                  <a:pt x="294778" y="270432"/>
                </a:cubicBezTo>
                <a:cubicBezTo>
                  <a:pt x="301104" y="409889"/>
                  <a:pt x="233290" y="525959"/>
                  <a:pt x="147389" y="540864"/>
                </a:cubicBezTo>
                <a:cubicBezTo>
                  <a:pt x="88441" y="558325"/>
                  <a:pt x="2776" y="423371"/>
                  <a:pt x="0" y="270432"/>
                </a:cubicBezTo>
                <a:close/>
              </a:path>
            </a:pathLst>
          </a:cu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341447229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72CF6AE-35D9-10DD-8A75-2271268AD79D}"/>
              </a:ext>
            </a:extLst>
          </p:cNvPr>
          <p:cNvSpPr txBox="1"/>
          <p:nvPr/>
        </p:nvSpPr>
        <p:spPr>
          <a:xfrm>
            <a:off x="8204744" y="3578441"/>
            <a:ext cx="983674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900" b="1">
                <a:solidFill>
                  <a:schemeClr val="tx2"/>
                </a:solidFill>
              </a:rPr>
              <a:t>LINDENBERG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EFB802A5-4A01-8F97-B840-EAD89E9F7A59}"/>
              </a:ext>
            </a:extLst>
          </p:cNvPr>
          <p:cNvSpPr txBox="1"/>
          <p:nvPr/>
        </p:nvSpPr>
        <p:spPr>
          <a:xfrm>
            <a:off x="8204744" y="4563036"/>
            <a:ext cx="855601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900" b="1">
                <a:solidFill>
                  <a:schemeClr val="tx2"/>
                </a:solidFill>
              </a:rPr>
              <a:t>LINDAU OST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61DB5B21-3C3C-0EA4-44F2-C40AB46DEFC0}"/>
              </a:ext>
            </a:extLst>
          </p:cNvPr>
          <p:cNvSpPr/>
          <p:nvPr/>
        </p:nvSpPr>
        <p:spPr>
          <a:xfrm rot="19107041">
            <a:off x="8396681" y="4248229"/>
            <a:ext cx="286602" cy="254489"/>
          </a:xfrm>
          <a:custGeom>
            <a:avLst/>
            <a:gdLst>
              <a:gd name="connsiteX0" fmla="*/ 0 w 286602"/>
              <a:gd name="connsiteY0" fmla="*/ 127245 h 254489"/>
              <a:gd name="connsiteX1" fmla="*/ 143301 w 286602"/>
              <a:gd name="connsiteY1" fmla="*/ 0 h 254489"/>
              <a:gd name="connsiteX2" fmla="*/ 286602 w 286602"/>
              <a:gd name="connsiteY2" fmla="*/ 127245 h 254489"/>
              <a:gd name="connsiteX3" fmla="*/ 143301 w 286602"/>
              <a:gd name="connsiteY3" fmla="*/ 254490 h 254489"/>
              <a:gd name="connsiteX4" fmla="*/ 0 w 286602"/>
              <a:gd name="connsiteY4" fmla="*/ 127245 h 25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602" h="254489" fill="none" extrusionOk="0">
                <a:moveTo>
                  <a:pt x="0" y="127245"/>
                </a:moveTo>
                <a:cubicBezTo>
                  <a:pt x="21519" y="66679"/>
                  <a:pt x="69977" y="-2419"/>
                  <a:pt x="143301" y="0"/>
                </a:cubicBezTo>
                <a:cubicBezTo>
                  <a:pt x="215953" y="-7746"/>
                  <a:pt x="291254" y="62306"/>
                  <a:pt x="286602" y="127245"/>
                </a:cubicBezTo>
                <a:cubicBezTo>
                  <a:pt x="309426" y="194914"/>
                  <a:pt x="217463" y="271596"/>
                  <a:pt x="143301" y="254490"/>
                </a:cubicBezTo>
                <a:cubicBezTo>
                  <a:pt x="69544" y="272318"/>
                  <a:pt x="-3546" y="205551"/>
                  <a:pt x="0" y="127245"/>
                </a:cubicBezTo>
                <a:close/>
              </a:path>
              <a:path w="286602" h="254489" stroke="0" extrusionOk="0">
                <a:moveTo>
                  <a:pt x="0" y="127245"/>
                </a:moveTo>
                <a:cubicBezTo>
                  <a:pt x="1629" y="46697"/>
                  <a:pt x="66698" y="6642"/>
                  <a:pt x="143301" y="0"/>
                </a:cubicBezTo>
                <a:cubicBezTo>
                  <a:pt x="219621" y="5046"/>
                  <a:pt x="291575" y="48564"/>
                  <a:pt x="286602" y="127245"/>
                </a:cubicBezTo>
                <a:cubicBezTo>
                  <a:pt x="289902" y="192356"/>
                  <a:pt x="224126" y="248917"/>
                  <a:pt x="143301" y="254490"/>
                </a:cubicBezTo>
                <a:cubicBezTo>
                  <a:pt x="76329" y="263955"/>
                  <a:pt x="12713" y="213931"/>
                  <a:pt x="0" y="127245"/>
                </a:cubicBezTo>
                <a:close/>
              </a:path>
            </a:pathLst>
          </a:cu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341447229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9B2AFD71-A15E-0CC4-F34E-AA4740D6F51E}"/>
              </a:ext>
            </a:extLst>
          </p:cNvPr>
          <p:cNvSpPr/>
          <p:nvPr/>
        </p:nvSpPr>
        <p:spPr>
          <a:xfrm rot="20827509">
            <a:off x="10509694" y="2619736"/>
            <a:ext cx="895101" cy="1906569"/>
          </a:xfrm>
          <a:custGeom>
            <a:avLst/>
            <a:gdLst>
              <a:gd name="connsiteX0" fmla="*/ 0 w 895101"/>
              <a:gd name="connsiteY0" fmla="*/ 953285 h 1906569"/>
              <a:gd name="connsiteX1" fmla="*/ 447551 w 895101"/>
              <a:gd name="connsiteY1" fmla="*/ 0 h 1906569"/>
              <a:gd name="connsiteX2" fmla="*/ 895102 w 895101"/>
              <a:gd name="connsiteY2" fmla="*/ 953285 h 1906569"/>
              <a:gd name="connsiteX3" fmla="*/ 447551 w 895101"/>
              <a:gd name="connsiteY3" fmla="*/ 1906570 h 1906569"/>
              <a:gd name="connsiteX4" fmla="*/ 0 w 895101"/>
              <a:gd name="connsiteY4" fmla="*/ 953285 h 1906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101" h="1906569" fill="none" extrusionOk="0">
                <a:moveTo>
                  <a:pt x="0" y="953285"/>
                </a:moveTo>
                <a:cubicBezTo>
                  <a:pt x="23218" y="437275"/>
                  <a:pt x="258502" y="-24169"/>
                  <a:pt x="447551" y="0"/>
                </a:cubicBezTo>
                <a:cubicBezTo>
                  <a:pt x="658638" y="-43071"/>
                  <a:pt x="955076" y="495586"/>
                  <a:pt x="895102" y="953285"/>
                </a:cubicBezTo>
                <a:cubicBezTo>
                  <a:pt x="912614" y="1477770"/>
                  <a:pt x="690169" y="1922225"/>
                  <a:pt x="447551" y="1906570"/>
                </a:cubicBezTo>
                <a:cubicBezTo>
                  <a:pt x="226721" y="1993770"/>
                  <a:pt x="-10370" y="1503253"/>
                  <a:pt x="0" y="953285"/>
                </a:cubicBezTo>
                <a:close/>
              </a:path>
              <a:path w="895101" h="1906569" stroke="0" extrusionOk="0">
                <a:moveTo>
                  <a:pt x="0" y="953285"/>
                </a:moveTo>
                <a:cubicBezTo>
                  <a:pt x="8320" y="374341"/>
                  <a:pt x="225888" y="66703"/>
                  <a:pt x="447551" y="0"/>
                </a:cubicBezTo>
                <a:cubicBezTo>
                  <a:pt x="665569" y="52120"/>
                  <a:pt x="933633" y="361671"/>
                  <a:pt x="895102" y="953285"/>
                </a:cubicBezTo>
                <a:cubicBezTo>
                  <a:pt x="900589" y="1471184"/>
                  <a:pt x="703223" y="1878428"/>
                  <a:pt x="447551" y="1906570"/>
                </a:cubicBezTo>
                <a:cubicBezTo>
                  <a:pt x="276822" y="1966020"/>
                  <a:pt x="11395" y="1494479"/>
                  <a:pt x="0" y="953285"/>
                </a:cubicBezTo>
                <a:close/>
              </a:path>
            </a:pathLst>
          </a:cu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341447229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C394254F-C1BF-7207-29C8-BC0B301C60C3}"/>
              </a:ext>
            </a:extLst>
          </p:cNvPr>
          <p:cNvSpPr txBox="1"/>
          <p:nvPr/>
        </p:nvSpPr>
        <p:spPr>
          <a:xfrm>
            <a:off x="10557450" y="4636479"/>
            <a:ext cx="1445637" cy="1538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1000" b="1">
                <a:solidFill>
                  <a:schemeClr val="tx2"/>
                </a:solidFill>
              </a:rPr>
              <a:t>KAUFBEUREN / OAL</a:t>
            </a:r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44140313-86BD-3867-6739-53B7B5F3B39C}"/>
              </a:ext>
            </a:extLst>
          </p:cNvPr>
          <p:cNvSpPr/>
          <p:nvPr/>
        </p:nvSpPr>
        <p:spPr>
          <a:xfrm rot="19107041">
            <a:off x="9867679" y="3294459"/>
            <a:ext cx="294778" cy="540863"/>
          </a:xfrm>
          <a:prstGeom prst="ellipse">
            <a:avLst/>
          </a:pr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253AF484-536B-91E3-738D-92A8A9DCE5E7}"/>
              </a:ext>
            </a:extLst>
          </p:cNvPr>
          <p:cNvSpPr txBox="1"/>
          <p:nvPr/>
        </p:nvSpPr>
        <p:spPr>
          <a:xfrm>
            <a:off x="9549490" y="3830376"/>
            <a:ext cx="750164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900" b="1">
                <a:solidFill>
                  <a:schemeClr val="tx2"/>
                </a:solidFill>
              </a:rPr>
              <a:t>OA/Kempten</a:t>
            </a:r>
          </a:p>
        </p:txBody>
      </p:sp>
      <p:pic>
        <p:nvPicPr>
          <p:cNvPr id="76" name="Grafik 75" descr="Bus">
            <a:extLst>
              <a:ext uri="{FF2B5EF4-FFF2-40B4-BE49-F238E27FC236}">
                <a16:creationId xmlns:a16="http://schemas.microsoft.com/office/drawing/2014/main" id="{98F3BF20-EACC-6B9E-4F30-6807694AB4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2256" y="2913625"/>
            <a:ext cx="280002" cy="280002"/>
          </a:xfrm>
          <a:prstGeom prst="rect">
            <a:avLst/>
          </a:prstGeom>
        </p:spPr>
      </p:pic>
      <p:pic>
        <p:nvPicPr>
          <p:cNvPr id="77" name="Grafik 76" descr="Bus">
            <a:extLst>
              <a:ext uri="{FF2B5EF4-FFF2-40B4-BE49-F238E27FC236}">
                <a16:creationId xmlns:a16="http://schemas.microsoft.com/office/drawing/2014/main" id="{840B15BE-D43F-B4E1-EBE8-13DCA93AD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9905" y="4107231"/>
            <a:ext cx="280002" cy="280002"/>
          </a:xfrm>
          <a:prstGeom prst="rect">
            <a:avLst/>
          </a:prstGeom>
        </p:spPr>
      </p:pic>
      <p:pic>
        <p:nvPicPr>
          <p:cNvPr id="78" name="Grafik 77" descr="LKW">
            <a:extLst>
              <a:ext uri="{FF2B5EF4-FFF2-40B4-BE49-F238E27FC236}">
                <a16:creationId xmlns:a16="http://schemas.microsoft.com/office/drawing/2014/main" id="{6158B6A9-8064-9E27-5A52-2AAFC6AC58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9905" y="3247807"/>
            <a:ext cx="280002" cy="280002"/>
          </a:xfrm>
          <a:prstGeom prst="rect">
            <a:avLst/>
          </a:prstGeom>
        </p:spPr>
      </p:pic>
      <p:pic>
        <p:nvPicPr>
          <p:cNvPr id="79" name="Grafik 78" descr="LKW">
            <a:extLst>
              <a:ext uri="{FF2B5EF4-FFF2-40B4-BE49-F238E27FC236}">
                <a16:creationId xmlns:a16="http://schemas.microsoft.com/office/drawing/2014/main" id="{B671156F-16B9-C169-E4E4-044DE7E0DBE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9905" y="3416529"/>
            <a:ext cx="280002" cy="280002"/>
          </a:xfrm>
          <a:prstGeom prst="rect">
            <a:avLst/>
          </a:prstGeom>
        </p:spPr>
      </p:pic>
      <p:pic>
        <p:nvPicPr>
          <p:cNvPr id="80" name="Grafik 79" descr="Bus">
            <a:extLst>
              <a:ext uri="{FF2B5EF4-FFF2-40B4-BE49-F238E27FC236}">
                <a16:creationId xmlns:a16="http://schemas.microsoft.com/office/drawing/2014/main" id="{51B3CD6D-48E7-8140-8359-06C55E604E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9905" y="1758907"/>
            <a:ext cx="280002" cy="280002"/>
          </a:xfrm>
          <a:prstGeom prst="rect">
            <a:avLst/>
          </a:prstGeom>
        </p:spPr>
      </p:pic>
      <p:pic>
        <p:nvPicPr>
          <p:cNvPr id="117" name="Grafik 116" descr="LKW">
            <a:extLst>
              <a:ext uri="{FF2B5EF4-FFF2-40B4-BE49-F238E27FC236}">
                <a16:creationId xmlns:a16="http://schemas.microsoft.com/office/drawing/2014/main" id="{A302E81E-96ED-9F4B-EF0F-8029664FDE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9905" y="1931573"/>
            <a:ext cx="280002" cy="280002"/>
          </a:xfrm>
          <a:prstGeom prst="rect">
            <a:avLst/>
          </a:prstGeom>
        </p:spPr>
      </p:pic>
      <p:pic>
        <p:nvPicPr>
          <p:cNvPr id="124" name="Grafik 123" descr="LKW">
            <a:extLst>
              <a:ext uri="{FF2B5EF4-FFF2-40B4-BE49-F238E27FC236}">
                <a16:creationId xmlns:a16="http://schemas.microsoft.com/office/drawing/2014/main" id="{A91A82FE-9C91-A0BE-26F4-2704F3AA39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3905" y="1744064"/>
            <a:ext cx="280002" cy="280002"/>
          </a:xfrm>
          <a:prstGeom prst="rect">
            <a:avLst/>
          </a:prstGeom>
        </p:spPr>
      </p:pic>
      <p:pic>
        <p:nvPicPr>
          <p:cNvPr id="125" name="Grafik 124" descr="Bus">
            <a:extLst>
              <a:ext uri="{FF2B5EF4-FFF2-40B4-BE49-F238E27FC236}">
                <a16:creationId xmlns:a16="http://schemas.microsoft.com/office/drawing/2014/main" id="{87F9C5A0-763F-BB68-BB7A-E897D2065F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63905" y="2088092"/>
            <a:ext cx="280002" cy="280002"/>
          </a:xfrm>
          <a:prstGeom prst="rect">
            <a:avLst/>
          </a:prstGeom>
        </p:spPr>
      </p:pic>
      <p:pic>
        <p:nvPicPr>
          <p:cNvPr id="126" name="Grafik 125" descr="LKW">
            <a:extLst>
              <a:ext uri="{FF2B5EF4-FFF2-40B4-BE49-F238E27FC236}">
                <a16:creationId xmlns:a16="http://schemas.microsoft.com/office/drawing/2014/main" id="{C3B4100D-6FD5-B0DC-B9FC-0E183BE2DF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4958" y="4436985"/>
            <a:ext cx="280002" cy="280002"/>
          </a:xfrm>
          <a:prstGeom prst="rect">
            <a:avLst/>
          </a:prstGeom>
        </p:spPr>
      </p:pic>
      <p:pic>
        <p:nvPicPr>
          <p:cNvPr id="127" name="Grafik 126" descr="LKW">
            <a:extLst>
              <a:ext uri="{FF2B5EF4-FFF2-40B4-BE49-F238E27FC236}">
                <a16:creationId xmlns:a16="http://schemas.microsoft.com/office/drawing/2014/main" id="{938B64AA-191F-1830-40AC-C6D0625619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3025" y="4644775"/>
            <a:ext cx="280002" cy="280002"/>
          </a:xfrm>
          <a:prstGeom prst="rect">
            <a:avLst/>
          </a:prstGeom>
        </p:spPr>
      </p:pic>
      <p:pic>
        <p:nvPicPr>
          <p:cNvPr id="131" name="Grafik 130" descr="LKW">
            <a:extLst>
              <a:ext uri="{FF2B5EF4-FFF2-40B4-BE49-F238E27FC236}">
                <a16:creationId xmlns:a16="http://schemas.microsoft.com/office/drawing/2014/main" id="{D16B7C86-7002-1037-1792-E802297097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3905" y="2286170"/>
            <a:ext cx="280002" cy="280002"/>
          </a:xfrm>
          <a:prstGeom prst="rect">
            <a:avLst/>
          </a:prstGeom>
        </p:spPr>
      </p:pic>
      <p:pic>
        <p:nvPicPr>
          <p:cNvPr id="132" name="Grafik 131" descr="LKW">
            <a:extLst>
              <a:ext uri="{FF2B5EF4-FFF2-40B4-BE49-F238E27FC236}">
                <a16:creationId xmlns:a16="http://schemas.microsoft.com/office/drawing/2014/main" id="{A0F3D96E-DDAA-C782-9C21-48CC04D1613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3905" y="2606481"/>
            <a:ext cx="280002" cy="280002"/>
          </a:xfrm>
          <a:prstGeom prst="rect">
            <a:avLst/>
          </a:prstGeom>
        </p:spPr>
      </p:pic>
      <p:pic>
        <p:nvPicPr>
          <p:cNvPr id="133" name="Grafik 132" descr="LKW">
            <a:extLst>
              <a:ext uri="{FF2B5EF4-FFF2-40B4-BE49-F238E27FC236}">
                <a16:creationId xmlns:a16="http://schemas.microsoft.com/office/drawing/2014/main" id="{53C608EE-15D8-63E3-7244-2BC92FEAA4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3905" y="2967478"/>
            <a:ext cx="280002" cy="280002"/>
          </a:xfrm>
          <a:prstGeom prst="rect">
            <a:avLst/>
          </a:prstGeom>
        </p:spPr>
      </p:pic>
      <p:pic>
        <p:nvPicPr>
          <p:cNvPr id="134" name="Grafik 133" descr="LKW">
            <a:extLst>
              <a:ext uri="{FF2B5EF4-FFF2-40B4-BE49-F238E27FC236}">
                <a16:creationId xmlns:a16="http://schemas.microsoft.com/office/drawing/2014/main" id="{2EBB2746-87A7-7149-A63D-0CF7B8D920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3905" y="3137165"/>
            <a:ext cx="280002" cy="280002"/>
          </a:xfrm>
          <a:prstGeom prst="rect">
            <a:avLst/>
          </a:prstGeom>
        </p:spPr>
      </p:pic>
      <p:pic>
        <p:nvPicPr>
          <p:cNvPr id="135" name="Grafik 134" descr="LKW">
            <a:extLst>
              <a:ext uri="{FF2B5EF4-FFF2-40B4-BE49-F238E27FC236}">
                <a16:creationId xmlns:a16="http://schemas.microsoft.com/office/drawing/2014/main" id="{6706B6AC-D7EA-55D9-CC4D-C26D7C625A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3905" y="3451344"/>
            <a:ext cx="280002" cy="280002"/>
          </a:xfrm>
          <a:prstGeom prst="rect">
            <a:avLst/>
          </a:prstGeom>
        </p:spPr>
      </p:pic>
      <p:pic>
        <p:nvPicPr>
          <p:cNvPr id="136" name="Grafik 135" descr="LKW">
            <a:extLst>
              <a:ext uri="{FF2B5EF4-FFF2-40B4-BE49-F238E27FC236}">
                <a16:creationId xmlns:a16="http://schemas.microsoft.com/office/drawing/2014/main" id="{D1D44A25-0D65-E7A8-147A-74354AEBC6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61738" y="3939995"/>
            <a:ext cx="280002" cy="280002"/>
          </a:xfrm>
          <a:prstGeom prst="rect">
            <a:avLst/>
          </a:prstGeom>
        </p:spPr>
      </p:pic>
      <p:pic>
        <p:nvPicPr>
          <p:cNvPr id="137" name="Grafik 136" descr="LKW">
            <a:extLst>
              <a:ext uri="{FF2B5EF4-FFF2-40B4-BE49-F238E27FC236}">
                <a16:creationId xmlns:a16="http://schemas.microsoft.com/office/drawing/2014/main" id="{D132B5C2-58D8-F7AF-74DA-5BFC9963B7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47049" y="5327721"/>
            <a:ext cx="280002" cy="280002"/>
          </a:xfrm>
          <a:prstGeom prst="rect">
            <a:avLst/>
          </a:prstGeom>
        </p:spPr>
      </p:pic>
      <p:pic>
        <p:nvPicPr>
          <p:cNvPr id="138" name="Grafik 137" descr="Bus">
            <a:extLst>
              <a:ext uri="{FF2B5EF4-FFF2-40B4-BE49-F238E27FC236}">
                <a16:creationId xmlns:a16="http://schemas.microsoft.com/office/drawing/2014/main" id="{4F3B9C6E-A3E8-1B8F-1A5D-DC00D3EA50C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42574" y="5132355"/>
            <a:ext cx="280002" cy="280002"/>
          </a:xfrm>
          <a:prstGeom prst="rect">
            <a:avLst/>
          </a:prstGeom>
        </p:spPr>
      </p:pic>
      <p:pic>
        <p:nvPicPr>
          <p:cNvPr id="142" name="Grafik 141" descr="Kreuzfahrtschiff">
            <a:extLst>
              <a:ext uri="{FF2B5EF4-FFF2-40B4-BE49-F238E27FC236}">
                <a16:creationId xmlns:a16="http://schemas.microsoft.com/office/drawing/2014/main" id="{819520C3-6933-FA84-11CC-5B6BD231302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156" y="1565238"/>
            <a:ext cx="280002" cy="280002"/>
          </a:xfrm>
          <a:prstGeom prst="rect">
            <a:avLst/>
          </a:prstGeom>
        </p:spPr>
      </p:pic>
      <p:sp>
        <p:nvSpPr>
          <p:cNvPr id="153" name="Textfeld 152">
            <a:extLst>
              <a:ext uri="{FF2B5EF4-FFF2-40B4-BE49-F238E27FC236}">
                <a16:creationId xmlns:a16="http://schemas.microsoft.com/office/drawing/2014/main" id="{509D40C3-C467-FA2D-1CD8-EFD02AD1E0C6}"/>
              </a:ext>
            </a:extLst>
          </p:cNvPr>
          <p:cNvSpPr txBox="1"/>
          <p:nvPr/>
        </p:nvSpPr>
        <p:spPr>
          <a:xfrm>
            <a:off x="9072619" y="2251489"/>
            <a:ext cx="1090034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900" b="1">
                <a:solidFill>
                  <a:schemeClr val="tx2"/>
                </a:solidFill>
              </a:rPr>
              <a:t>MEMMINGEN / UA</a:t>
            </a:r>
          </a:p>
        </p:txBody>
      </p:sp>
      <p:sp>
        <p:nvSpPr>
          <p:cNvPr id="154" name="Ellipse 153">
            <a:extLst>
              <a:ext uri="{FF2B5EF4-FFF2-40B4-BE49-F238E27FC236}">
                <a16:creationId xmlns:a16="http://schemas.microsoft.com/office/drawing/2014/main" id="{AA566CFB-425B-C519-BF83-9BB4AB85873D}"/>
              </a:ext>
            </a:extLst>
          </p:cNvPr>
          <p:cNvSpPr/>
          <p:nvPr/>
        </p:nvSpPr>
        <p:spPr>
          <a:xfrm rot="19107041">
            <a:off x="9470247" y="2399624"/>
            <a:ext cx="294778" cy="540863"/>
          </a:xfrm>
          <a:prstGeom prst="ellipse">
            <a:avLst/>
          </a:pr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231DF0B-2799-97C2-3970-B697B193FC4A}"/>
              </a:ext>
            </a:extLst>
          </p:cNvPr>
          <p:cNvSpPr/>
          <p:nvPr/>
        </p:nvSpPr>
        <p:spPr>
          <a:xfrm rot="19107041">
            <a:off x="8258315" y="4248299"/>
            <a:ext cx="133930" cy="140122"/>
          </a:xfrm>
          <a:custGeom>
            <a:avLst/>
            <a:gdLst>
              <a:gd name="connsiteX0" fmla="*/ 0 w 133930"/>
              <a:gd name="connsiteY0" fmla="*/ 70061 h 140122"/>
              <a:gd name="connsiteX1" fmla="*/ 66965 w 133930"/>
              <a:gd name="connsiteY1" fmla="*/ 0 h 140122"/>
              <a:gd name="connsiteX2" fmla="*/ 133930 w 133930"/>
              <a:gd name="connsiteY2" fmla="*/ 70061 h 140122"/>
              <a:gd name="connsiteX3" fmla="*/ 66965 w 133930"/>
              <a:gd name="connsiteY3" fmla="*/ 140122 h 140122"/>
              <a:gd name="connsiteX4" fmla="*/ 0 w 133930"/>
              <a:gd name="connsiteY4" fmla="*/ 70061 h 14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30" h="140122" fill="none" extrusionOk="0">
                <a:moveTo>
                  <a:pt x="0" y="70061"/>
                </a:moveTo>
                <a:cubicBezTo>
                  <a:pt x="797" y="31727"/>
                  <a:pt x="31475" y="-621"/>
                  <a:pt x="66965" y="0"/>
                </a:cubicBezTo>
                <a:cubicBezTo>
                  <a:pt x="100209" y="-4464"/>
                  <a:pt x="137753" y="35752"/>
                  <a:pt x="133930" y="70061"/>
                </a:cubicBezTo>
                <a:cubicBezTo>
                  <a:pt x="141899" y="107845"/>
                  <a:pt x="102002" y="146809"/>
                  <a:pt x="66965" y="140122"/>
                </a:cubicBezTo>
                <a:cubicBezTo>
                  <a:pt x="32752" y="149294"/>
                  <a:pt x="-2180" y="113692"/>
                  <a:pt x="0" y="70061"/>
                </a:cubicBezTo>
                <a:close/>
              </a:path>
              <a:path w="133930" h="140122" stroke="0" extrusionOk="0">
                <a:moveTo>
                  <a:pt x="0" y="70061"/>
                </a:moveTo>
                <a:cubicBezTo>
                  <a:pt x="1728" y="20471"/>
                  <a:pt x="32148" y="5666"/>
                  <a:pt x="66965" y="0"/>
                </a:cubicBezTo>
                <a:cubicBezTo>
                  <a:pt x="103303" y="1155"/>
                  <a:pt x="135993" y="27880"/>
                  <a:pt x="133930" y="70061"/>
                </a:cubicBezTo>
                <a:cubicBezTo>
                  <a:pt x="138688" y="101310"/>
                  <a:pt x="104834" y="137191"/>
                  <a:pt x="66965" y="140122"/>
                </a:cubicBezTo>
                <a:cubicBezTo>
                  <a:pt x="37489" y="145961"/>
                  <a:pt x="3053" y="112696"/>
                  <a:pt x="0" y="70061"/>
                </a:cubicBezTo>
                <a:close/>
              </a:path>
            </a:pathLst>
          </a:custGeom>
          <a:solidFill>
            <a:srgbClr val="F5D3D0">
              <a:alpha val="49020"/>
            </a:srgbClr>
          </a:solidFill>
          <a:ln>
            <a:solidFill>
              <a:schemeClr val="tx2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341447229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6D15FD0-1D75-4316-4A2E-FD195FBE2B1F}"/>
              </a:ext>
            </a:extLst>
          </p:cNvPr>
          <p:cNvSpPr txBox="1"/>
          <p:nvPr/>
        </p:nvSpPr>
        <p:spPr>
          <a:xfrm>
            <a:off x="7426987" y="4067126"/>
            <a:ext cx="1076293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buClr>
                <a:schemeClr val="tx2"/>
              </a:buClr>
            </a:pPr>
            <a:r>
              <a:rPr lang="de-DE" sz="900" b="1">
                <a:solidFill>
                  <a:schemeClr val="tx2"/>
                </a:solidFill>
              </a:rPr>
              <a:t>HAFEN LINDAU 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231B30F-BA54-42B3-9B2F-1B6B2A3A3517}"/>
              </a:ext>
            </a:extLst>
          </p:cNvPr>
          <p:cNvGrpSpPr/>
          <p:nvPr/>
        </p:nvGrpSpPr>
        <p:grpSpPr>
          <a:xfrm>
            <a:off x="8391335" y="4172686"/>
            <a:ext cx="345954" cy="345954"/>
            <a:chOff x="5524193" y="3631932"/>
            <a:chExt cx="432979" cy="432979"/>
          </a:xfrm>
        </p:grpSpPr>
        <p:pic>
          <p:nvPicPr>
            <p:cNvPr id="9" name="Grafik 8" descr="Kraftstoff Silhouette">
              <a:extLst>
                <a:ext uri="{FF2B5EF4-FFF2-40B4-BE49-F238E27FC236}">
                  <a16:creationId xmlns:a16="http://schemas.microsoft.com/office/drawing/2014/main" id="{96F884B1-25F9-2DE0-139C-B69F5025F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524193" y="3631932"/>
              <a:ext cx="432979" cy="432979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75E1B819-3B43-1F56-390C-C9B2A219E10E}"/>
                </a:ext>
              </a:extLst>
            </p:cNvPr>
            <p:cNvSpPr txBox="1"/>
            <p:nvPr/>
          </p:nvSpPr>
          <p:spPr>
            <a:xfrm>
              <a:off x="5644543" y="3845967"/>
              <a:ext cx="132507" cy="1155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600">
                  <a:solidFill>
                    <a:srgbClr val="004376"/>
                  </a:solidFill>
                </a:rPr>
                <a:t>H2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F721B51-50E6-E2F3-F8CE-85DF287EC035}"/>
              </a:ext>
            </a:extLst>
          </p:cNvPr>
          <p:cNvGrpSpPr/>
          <p:nvPr/>
        </p:nvGrpSpPr>
        <p:grpSpPr>
          <a:xfrm>
            <a:off x="8166204" y="4111612"/>
            <a:ext cx="345954" cy="345954"/>
            <a:chOff x="5524193" y="3631932"/>
            <a:chExt cx="432979" cy="432979"/>
          </a:xfrm>
        </p:grpSpPr>
        <p:pic>
          <p:nvPicPr>
            <p:cNvPr id="14" name="Grafik 13" descr="Kraftstoff Silhouette">
              <a:extLst>
                <a:ext uri="{FF2B5EF4-FFF2-40B4-BE49-F238E27FC236}">
                  <a16:creationId xmlns:a16="http://schemas.microsoft.com/office/drawing/2014/main" id="{3B427A59-CD54-7EF0-4483-D6AFCBF96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524193" y="3631932"/>
              <a:ext cx="432979" cy="432979"/>
            </a:xfrm>
            <a:prstGeom prst="rect">
              <a:avLst/>
            </a:prstGeom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C539D462-05CF-1D3A-7656-6D7F3C4D946E}"/>
                </a:ext>
              </a:extLst>
            </p:cNvPr>
            <p:cNvSpPr txBox="1"/>
            <p:nvPr/>
          </p:nvSpPr>
          <p:spPr>
            <a:xfrm>
              <a:off x="5644543" y="3845967"/>
              <a:ext cx="132507" cy="1155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600">
                  <a:solidFill>
                    <a:srgbClr val="004376"/>
                  </a:solidFill>
                </a:rPr>
                <a:t>H2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73CB545-2825-6461-3704-CB8550EC6427}"/>
              </a:ext>
            </a:extLst>
          </p:cNvPr>
          <p:cNvGrpSpPr/>
          <p:nvPr/>
        </p:nvGrpSpPr>
        <p:grpSpPr>
          <a:xfrm>
            <a:off x="8740502" y="3916038"/>
            <a:ext cx="345954" cy="345954"/>
            <a:chOff x="5524193" y="3631932"/>
            <a:chExt cx="432979" cy="432979"/>
          </a:xfrm>
        </p:grpSpPr>
        <p:pic>
          <p:nvPicPr>
            <p:cNvPr id="20" name="Grafik 19" descr="Kraftstoff Silhouette">
              <a:extLst>
                <a:ext uri="{FF2B5EF4-FFF2-40B4-BE49-F238E27FC236}">
                  <a16:creationId xmlns:a16="http://schemas.microsoft.com/office/drawing/2014/main" id="{62F21B85-4E60-61A4-6A74-C86497B67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524193" y="3631932"/>
              <a:ext cx="432979" cy="432979"/>
            </a:xfrm>
            <a:prstGeom prst="rect">
              <a:avLst/>
            </a:prstGeom>
          </p:spPr>
        </p:pic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DA261A57-ED36-D482-0023-203772B535D1}"/>
                </a:ext>
              </a:extLst>
            </p:cNvPr>
            <p:cNvSpPr txBox="1"/>
            <p:nvPr/>
          </p:nvSpPr>
          <p:spPr>
            <a:xfrm>
              <a:off x="5644543" y="3845967"/>
              <a:ext cx="132507" cy="1155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600">
                  <a:solidFill>
                    <a:srgbClr val="004376"/>
                  </a:solidFill>
                </a:rPr>
                <a:t>H2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38FC3EC1-CBFC-A9A7-CC94-4F9CBE7F6704}"/>
              </a:ext>
            </a:extLst>
          </p:cNvPr>
          <p:cNvGrpSpPr/>
          <p:nvPr/>
        </p:nvGrpSpPr>
        <p:grpSpPr>
          <a:xfrm>
            <a:off x="10732257" y="3137453"/>
            <a:ext cx="345954" cy="345954"/>
            <a:chOff x="5524193" y="3631932"/>
            <a:chExt cx="432979" cy="432979"/>
          </a:xfrm>
        </p:grpSpPr>
        <p:pic>
          <p:nvPicPr>
            <p:cNvPr id="27" name="Grafik 26" descr="Kraftstoff Silhouette">
              <a:extLst>
                <a:ext uri="{FF2B5EF4-FFF2-40B4-BE49-F238E27FC236}">
                  <a16:creationId xmlns:a16="http://schemas.microsoft.com/office/drawing/2014/main" id="{1FE090C2-DD8F-C5F0-F2AD-EDF0B59A7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524193" y="3631932"/>
              <a:ext cx="432979" cy="432979"/>
            </a:xfrm>
            <a:prstGeom prst="rect">
              <a:avLst/>
            </a:prstGeom>
          </p:spPr>
        </p:pic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47EDFB67-D13E-1300-38A6-AED36ED49F02}"/>
                </a:ext>
              </a:extLst>
            </p:cNvPr>
            <p:cNvSpPr txBox="1"/>
            <p:nvPr/>
          </p:nvSpPr>
          <p:spPr>
            <a:xfrm>
              <a:off x="5644543" y="3845967"/>
              <a:ext cx="132507" cy="1155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spcAft>
                  <a:spcPts val="600"/>
                </a:spcAft>
                <a:buClr>
                  <a:schemeClr val="tx2"/>
                </a:buClr>
              </a:pPr>
              <a:r>
                <a:rPr lang="de-DE" sz="600">
                  <a:solidFill>
                    <a:srgbClr val="004376"/>
                  </a:solidFill>
                </a:rPr>
                <a:t>H2</a:t>
              </a:r>
            </a:p>
          </p:txBody>
        </p:sp>
      </p:grpSp>
      <p:sp>
        <p:nvSpPr>
          <p:cNvPr id="45" name="Textfeld 44">
            <a:extLst>
              <a:ext uri="{FF2B5EF4-FFF2-40B4-BE49-F238E27FC236}">
                <a16:creationId xmlns:a16="http://schemas.microsoft.com/office/drawing/2014/main" id="{37124197-5CAD-6AD7-9A31-416A50E3C915}"/>
              </a:ext>
            </a:extLst>
          </p:cNvPr>
          <p:cNvSpPr txBox="1"/>
          <p:nvPr/>
        </p:nvSpPr>
        <p:spPr>
          <a:xfrm>
            <a:off x="9954808" y="3525466"/>
            <a:ext cx="113814" cy="10772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700">
                <a:solidFill>
                  <a:schemeClr val="accent1">
                    <a:lumMod val="75000"/>
                  </a:schemeClr>
                </a:solidFill>
              </a:rPr>
              <a:t>H2</a:t>
            </a:r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5E6219E4-BEDD-5B6A-3094-695FD2904DE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41923" y="1828012"/>
            <a:ext cx="347502" cy="347502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7D846071-FCF8-9F0D-7A98-EC0DC608023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6414" y="4209735"/>
            <a:ext cx="347502" cy="347502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FC90FF3C-D471-EA75-7AC3-DCCB39174BE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8254" y="2819065"/>
            <a:ext cx="347502" cy="347502"/>
          </a:xfrm>
          <a:prstGeom prst="rect">
            <a:avLst/>
          </a:prstGeom>
        </p:spPr>
      </p:pic>
      <p:pic>
        <p:nvPicPr>
          <p:cNvPr id="92" name="Grafik 91">
            <a:extLst>
              <a:ext uri="{FF2B5EF4-FFF2-40B4-BE49-F238E27FC236}">
                <a16:creationId xmlns:a16="http://schemas.microsoft.com/office/drawing/2014/main" id="{3F188048-ED23-EFCC-7E2B-171BC661460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8053" y="1676564"/>
            <a:ext cx="347502" cy="347502"/>
          </a:xfrm>
          <a:prstGeom prst="rect">
            <a:avLst/>
          </a:prstGeom>
        </p:spPr>
      </p:pic>
      <p:pic>
        <p:nvPicPr>
          <p:cNvPr id="94" name="Grafik 93" descr="Kraftstoff Silhouette">
            <a:extLst>
              <a:ext uri="{FF2B5EF4-FFF2-40B4-BE49-F238E27FC236}">
                <a16:creationId xmlns:a16="http://schemas.microsoft.com/office/drawing/2014/main" id="{E97B249E-4342-6E17-1CA4-2718C072CD7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478372" y="2506934"/>
            <a:ext cx="345954" cy="345954"/>
          </a:xfrm>
          <a:prstGeom prst="rect">
            <a:avLst/>
          </a:prstGeom>
        </p:spPr>
      </p:pic>
      <p:sp>
        <p:nvSpPr>
          <p:cNvPr id="95" name="Textfeld 94">
            <a:extLst>
              <a:ext uri="{FF2B5EF4-FFF2-40B4-BE49-F238E27FC236}">
                <a16:creationId xmlns:a16="http://schemas.microsoft.com/office/drawing/2014/main" id="{55137215-DFF1-082A-CB90-CDBF96DF4904}"/>
              </a:ext>
            </a:extLst>
          </p:cNvPr>
          <p:cNvSpPr txBox="1"/>
          <p:nvPr/>
        </p:nvSpPr>
        <p:spPr>
          <a:xfrm>
            <a:off x="9574533" y="2677950"/>
            <a:ext cx="105874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600"/>
              <a:t>H2</a:t>
            </a:r>
          </a:p>
        </p:txBody>
      </p:sp>
      <p:pic>
        <p:nvPicPr>
          <p:cNvPr id="96" name="Grafik 95">
            <a:extLst>
              <a:ext uri="{FF2B5EF4-FFF2-40B4-BE49-F238E27FC236}">
                <a16:creationId xmlns:a16="http://schemas.microsoft.com/office/drawing/2014/main" id="{C31F293B-FF24-B950-B768-95A44A4E26D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30318" y="4869580"/>
            <a:ext cx="347502" cy="347502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6464C19-6F3A-D7C1-A75D-C7530B030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596402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CA2ADE-AE52-1409-3D91-537A0D9DD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Zentrale Maßnahmen im Überblick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2ABA4B1-C9D6-4D30-AEED-658EAB90110B}"/>
              </a:ext>
            </a:extLst>
          </p:cNvPr>
          <p:cNvSpPr/>
          <p:nvPr/>
        </p:nvSpPr>
        <p:spPr>
          <a:xfrm>
            <a:off x="1275777" y="1683437"/>
            <a:ext cx="1876784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Kurzfristig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10FF7D3-EFBF-8013-5C9B-31576F4C6F8B}"/>
              </a:ext>
            </a:extLst>
          </p:cNvPr>
          <p:cNvSpPr/>
          <p:nvPr/>
        </p:nvSpPr>
        <p:spPr>
          <a:xfrm>
            <a:off x="1275777" y="3214697"/>
            <a:ext cx="1876784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Mittelfristig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3831223-42E2-1B2A-2030-FBB81F7226C7}"/>
              </a:ext>
            </a:extLst>
          </p:cNvPr>
          <p:cNvSpPr/>
          <p:nvPr/>
        </p:nvSpPr>
        <p:spPr>
          <a:xfrm>
            <a:off x="1275777" y="4793581"/>
            <a:ext cx="1876784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Langfristig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5DC6B80-1BC1-C4A4-AE07-A9B2FB255D9B}"/>
              </a:ext>
            </a:extLst>
          </p:cNvPr>
          <p:cNvSpPr/>
          <p:nvPr/>
        </p:nvSpPr>
        <p:spPr>
          <a:xfrm>
            <a:off x="3439976" y="1482809"/>
            <a:ext cx="7282453" cy="5035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Koordination &amp; Netzwerk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36C1395A-F6F3-9A27-B97D-C0D9B1B9D07E}"/>
              </a:ext>
            </a:extLst>
          </p:cNvPr>
          <p:cNvSpPr/>
          <p:nvPr/>
        </p:nvSpPr>
        <p:spPr>
          <a:xfrm>
            <a:off x="3439976" y="1964879"/>
            <a:ext cx="7282453" cy="5035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Weiterentwicklung der vier H</a:t>
            </a:r>
            <a:r>
              <a:rPr lang="de-DE" sz="2800" baseline="-25000">
                <a:solidFill>
                  <a:schemeClr val="tx1"/>
                </a:solidFill>
              </a:rPr>
              <a:t>2</a:t>
            </a:r>
            <a:r>
              <a:rPr lang="de-DE" sz="2800">
                <a:solidFill>
                  <a:schemeClr val="tx1"/>
                </a:solidFill>
              </a:rPr>
              <a:t>-Cluster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D7424AC-C77E-4314-3B8B-550B858E4E36}"/>
              </a:ext>
            </a:extLst>
          </p:cNvPr>
          <p:cNvSpPr/>
          <p:nvPr/>
        </p:nvSpPr>
        <p:spPr>
          <a:xfrm>
            <a:off x="3439976" y="2698155"/>
            <a:ext cx="7282453" cy="5035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Ausarbeitung weiterer Cluster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5D315C7-8DDD-4481-333D-6F0AF80668C9}"/>
              </a:ext>
            </a:extLst>
          </p:cNvPr>
          <p:cNvSpPr/>
          <p:nvPr/>
        </p:nvSpPr>
        <p:spPr>
          <a:xfrm>
            <a:off x="3439976" y="3180225"/>
            <a:ext cx="7282453" cy="5035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Förderprogramme für Regionen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64E39E4-65C1-5AF2-09CD-1AF17ED203D9}"/>
              </a:ext>
            </a:extLst>
          </p:cNvPr>
          <p:cNvSpPr/>
          <p:nvPr/>
        </p:nvSpPr>
        <p:spPr>
          <a:xfrm>
            <a:off x="3439976" y="3606961"/>
            <a:ext cx="7282453" cy="5035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HyAllgäu-Plattform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B2547194-075B-BAD9-F0B9-AA885E2E2909}"/>
              </a:ext>
            </a:extLst>
          </p:cNvPr>
          <p:cNvSpPr/>
          <p:nvPr/>
        </p:nvSpPr>
        <p:spPr>
          <a:xfrm>
            <a:off x="3439976" y="4308281"/>
            <a:ext cx="7282453" cy="503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Ausbau H</a:t>
            </a:r>
            <a:r>
              <a:rPr lang="de-DE" sz="2800" baseline="-25000">
                <a:solidFill>
                  <a:schemeClr val="tx1"/>
                </a:solidFill>
              </a:rPr>
              <a:t>2</a:t>
            </a:r>
            <a:r>
              <a:rPr lang="de-DE" sz="2800">
                <a:solidFill>
                  <a:schemeClr val="tx1"/>
                </a:solidFill>
              </a:rPr>
              <a:t>-Infrastruktur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2AD21981-6E38-46B9-4360-C54BF281BB88}"/>
              </a:ext>
            </a:extLst>
          </p:cNvPr>
          <p:cNvSpPr/>
          <p:nvPr/>
        </p:nvSpPr>
        <p:spPr>
          <a:xfrm>
            <a:off x="3439976" y="4762684"/>
            <a:ext cx="7282453" cy="503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Flächendeckende grüne H</a:t>
            </a:r>
            <a:r>
              <a:rPr lang="de-DE" sz="2800" baseline="-25000">
                <a:solidFill>
                  <a:schemeClr val="tx1"/>
                </a:solidFill>
              </a:rPr>
              <a:t>2</a:t>
            </a:r>
            <a:r>
              <a:rPr lang="de-DE" sz="2800">
                <a:solidFill>
                  <a:schemeClr val="tx1"/>
                </a:solidFill>
              </a:rPr>
              <a:t>-Versorgung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3BF5024-5E70-B8FA-AABD-94F789459F16}"/>
              </a:ext>
            </a:extLst>
          </p:cNvPr>
          <p:cNvSpPr/>
          <p:nvPr/>
        </p:nvSpPr>
        <p:spPr>
          <a:xfrm>
            <a:off x="3439976" y="5217087"/>
            <a:ext cx="7282453" cy="503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Sicherung H</a:t>
            </a:r>
            <a:r>
              <a:rPr lang="de-DE" sz="2800" baseline="-25000">
                <a:solidFill>
                  <a:schemeClr val="tx1"/>
                </a:solidFill>
              </a:rPr>
              <a:t>2</a:t>
            </a:r>
            <a:r>
              <a:rPr lang="de-DE" sz="2800">
                <a:solidFill>
                  <a:schemeClr val="tx1"/>
                </a:solidFill>
              </a:rPr>
              <a:t>-Wertschöpfung in der Region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1399C42-9F13-E042-B437-89916DB01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311616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5CC95-BA8F-D0B8-016D-618AF1BAC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Maßnahmenübersicht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2B1F5C1-1B26-0A60-0FC3-8D2B425FCBEF}"/>
              </a:ext>
            </a:extLst>
          </p:cNvPr>
          <p:cNvSpPr txBox="1"/>
          <p:nvPr/>
        </p:nvSpPr>
        <p:spPr>
          <a:xfrm>
            <a:off x="1851612" y="1615933"/>
            <a:ext cx="102255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/>
              <a:t>Kurzfristig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A716CAA-A1F2-8ED9-0B5E-D482018F0E00}"/>
              </a:ext>
            </a:extLst>
          </p:cNvPr>
          <p:cNvSpPr txBox="1"/>
          <p:nvPr/>
        </p:nvSpPr>
        <p:spPr>
          <a:xfrm>
            <a:off x="4897886" y="1615932"/>
            <a:ext cx="102255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/>
              <a:t>Mittelfristig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5E5EB7-5281-B3AE-FC34-3DB3F022986E}"/>
              </a:ext>
            </a:extLst>
          </p:cNvPr>
          <p:cNvSpPr txBox="1"/>
          <p:nvPr/>
        </p:nvSpPr>
        <p:spPr>
          <a:xfrm>
            <a:off x="8651012" y="1615933"/>
            <a:ext cx="102255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/>
              <a:t>Langfristig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F57C074-55CE-2F12-16F6-CA70BC77D4BE}"/>
              </a:ext>
            </a:extLst>
          </p:cNvPr>
          <p:cNvSpPr txBox="1"/>
          <p:nvPr/>
        </p:nvSpPr>
        <p:spPr>
          <a:xfrm>
            <a:off x="1900380" y="1974153"/>
            <a:ext cx="95378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200">
                <a:solidFill>
                  <a:schemeClr val="bg2">
                    <a:lumMod val="75000"/>
                  </a:schemeClr>
                </a:solidFill>
              </a:rPr>
              <a:t>Ab 2023/2024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9D7D7FD-9F9F-9652-4E22-9CB4783EDEB1}"/>
              </a:ext>
            </a:extLst>
          </p:cNvPr>
          <p:cNvSpPr txBox="1"/>
          <p:nvPr/>
        </p:nvSpPr>
        <p:spPr>
          <a:xfrm>
            <a:off x="5047686" y="1974153"/>
            <a:ext cx="57066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200">
                <a:solidFill>
                  <a:schemeClr val="bg2">
                    <a:lumMod val="75000"/>
                  </a:schemeClr>
                </a:solidFill>
              </a:rPr>
              <a:t>Ab 2025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FA76E9F-D1C2-97C6-DB5D-7841390C538D}"/>
              </a:ext>
            </a:extLst>
          </p:cNvPr>
          <p:cNvSpPr txBox="1"/>
          <p:nvPr/>
        </p:nvSpPr>
        <p:spPr>
          <a:xfrm>
            <a:off x="8835448" y="1974153"/>
            <a:ext cx="70371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200">
                <a:solidFill>
                  <a:schemeClr val="bg2">
                    <a:lumMod val="75000"/>
                  </a:schemeClr>
                </a:solidFill>
              </a:rPr>
              <a:t>Ab 2030/+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3EF0F294-A102-573C-7DEB-FAECEAAFA9DA}"/>
              </a:ext>
            </a:extLst>
          </p:cNvPr>
          <p:cNvCxnSpPr/>
          <p:nvPr/>
        </p:nvCxnSpPr>
        <p:spPr>
          <a:xfrm>
            <a:off x="1655841" y="1937577"/>
            <a:ext cx="8180832" cy="0"/>
          </a:xfrm>
          <a:prstGeom prst="straightConnector1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headEnd type="none" w="med" len="med"/>
            <a:tailEnd type="triangle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D63894C6-8C31-B0B5-AFE6-1ED2C5B47156}"/>
              </a:ext>
            </a:extLst>
          </p:cNvPr>
          <p:cNvSpPr txBox="1"/>
          <p:nvPr/>
        </p:nvSpPr>
        <p:spPr>
          <a:xfrm>
            <a:off x="117177" y="2609087"/>
            <a:ext cx="132147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“Erste </a:t>
            </a:r>
            <a:br>
              <a:rPr lang="de-DE" sz="1600" i="1"/>
            </a:br>
            <a:r>
              <a:rPr lang="de-DE" sz="1600" i="1"/>
              <a:t>H</a:t>
            </a:r>
            <a:r>
              <a:rPr lang="de-DE" sz="1600" i="1" baseline="-25000"/>
              <a:t>2</a:t>
            </a:r>
            <a:r>
              <a:rPr lang="de-DE" sz="1600" i="1"/>
              <a:t>-Projekte“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D4FE551-551A-EE9F-9E56-7494D4BDB4F8}"/>
              </a:ext>
            </a:extLst>
          </p:cNvPr>
          <p:cNvSpPr txBox="1"/>
          <p:nvPr/>
        </p:nvSpPr>
        <p:spPr>
          <a:xfrm>
            <a:off x="117177" y="3654194"/>
            <a:ext cx="1105944" cy="5693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„Ausbau &amp;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Vernetzung“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47C68F40-46B2-9913-0D69-8FE15CED6125}"/>
              </a:ext>
            </a:extLst>
          </p:cNvPr>
          <p:cNvSpPr txBox="1"/>
          <p:nvPr/>
        </p:nvSpPr>
        <p:spPr>
          <a:xfrm>
            <a:off x="104985" y="4711282"/>
            <a:ext cx="1655903" cy="5693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„Regionale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Marktentwicklung“</a:t>
            </a:r>
          </a:p>
        </p:txBody>
      </p:sp>
      <p:sp>
        <p:nvSpPr>
          <p:cNvPr id="19" name="Pfeil: nach rechts 18">
            <a:extLst>
              <a:ext uri="{FF2B5EF4-FFF2-40B4-BE49-F238E27FC236}">
                <a16:creationId xmlns:a16="http://schemas.microsoft.com/office/drawing/2014/main" id="{26A4C797-FBE8-4AA4-5CFD-7C7074F4B4D5}"/>
              </a:ext>
            </a:extLst>
          </p:cNvPr>
          <p:cNvSpPr/>
          <p:nvPr/>
        </p:nvSpPr>
        <p:spPr>
          <a:xfrm>
            <a:off x="1882808" y="2409871"/>
            <a:ext cx="8115675" cy="1008000"/>
          </a:xfrm>
          <a:prstGeom prst="rightArrow">
            <a:avLst>
              <a:gd name="adj1" fmla="val 100000"/>
              <a:gd name="adj2" fmla="val 17343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20" name="Pfeil: nach rechts 19">
            <a:extLst>
              <a:ext uri="{FF2B5EF4-FFF2-40B4-BE49-F238E27FC236}">
                <a16:creationId xmlns:a16="http://schemas.microsoft.com/office/drawing/2014/main" id="{62F5A780-5306-4F62-35EF-997E8CB143D8}"/>
              </a:ext>
            </a:extLst>
          </p:cNvPr>
          <p:cNvSpPr/>
          <p:nvPr/>
        </p:nvSpPr>
        <p:spPr>
          <a:xfrm>
            <a:off x="4981822" y="3528083"/>
            <a:ext cx="5016661" cy="1008000"/>
          </a:xfrm>
          <a:prstGeom prst="rightArrow">
            <a:avLst>
              <a:gd name="adj1" fmla="val 100000"/>
              <a:gd name="adj2" fmla="val 19762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B7E0CE71-A6F7-CA1B-95E5-1EE704A03171}"/>
              </a:ext>
            </a:extLst>
          </p:cNvPr>
          <p:cNvSpPr/>
          <p:nvPr/>
        </p:nvSpPr>
        <p:spPr>
          <a:xfrm>
            <a:off x="7998994" y="4646295"/>
            <a:ext cx="1999489" cy="1008000"/>
          </a:xfrm>
          <a:prstGeom prst="rightArrow">
            <a:avLst>
              <a:gd name="adj1" fmla="val 100000"/>
              <a:gd name="adj2" fmla="val 20971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22" name="Pfeil: nach rechts 21">
            <a:extLst>
              <a:ext uri="{FF2B5EF4-FFF2-40B4-BE49-F238E27FC236}">
                <a16:creationId xmlns:a16="http://schemas.microsoft.com/office/drawing/2014/main" id="{A266A357-8C03-4E2E-2EE0-B79369E461C1}"/>
              </a:ext>
            </a:extLst>
          </p:cNvPr>
          <p:cNvSpPr/>
          <p:nvPr/>
        </p:nvSpPr>
        <p:spPr>
          <a:xfrm>
            <a:off x="1882809" y="3528083"/>
            <a:ext cx="3099014" cy="1008000"/>
          </a:xfrm>
          <a:prstGeom prst="rightArrow">
            <a:avLst>
              <a:gd name="adj1" fmla="val 100000"/>
              <a:gd name="adj2" fmla="val 21747"/>
            </a:avLst>
          </a:prstGeom>
          <a:noFill/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F3BE2C3F-A4A2-9FAA-A27C-9E945CD86D14}"/>
              </a:ext>
            </a:extLst>
          </p:cNvPr>
          <p:cNvSpPr/>
          <p:nvPr/>
        </p:nvSpPr>
        <p:spPr>
          <a:xfrm>
            <a:off x="1882808" y="4646295"/>
            <a:ext cx="6116186" cy="1008000"/>
          </a:xfrm>
          <a:prstGeom prst="rightArrow">
            <a:avLst>
              <a:gd name="adj1" fmla="val 100000"/>
              <a:gd name="adj2" fmla="val 26208"/>
            </a:avLst>
          </a:prstGeom>
          <a:noFill/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err="1">
              <a:solidFill>
                <a:schemeClr val="tx1"/>
              </a:solidFill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E3A6DEF-C78E-F1FC-8E05-BE60DA991C3A}"/>
              </a:ext>
            </a:extLst>
          </p:cNvPr>
          <p:cNvSpPr txBox="1"/>
          <p:nvPr/>
        </p:nvSpPr>
        <p:spPr>
          <a:xfrm>
            <a:off x="114524" y="1615932"/>
            <a:ext cx="1433860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i="1"/>
              <a:t>Entwicklungs-phasen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D0655F77-EEBE-06A2-8822-86096397F899}"/>
              </a:ext>
            </a:extLst>
          </p:cNvPr>
          <p:cNvSpPr txBox="1"/>
          <p:nvPr/>
        </p:nvSpPr>
        <p:spPr>
          <a:xfrm>
            <a:off x="2013859" y="2459867"/>
            <a:ext cx="1902765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u="sng"/>
              <a:t>Aufbau identifizierte </a:t>
            </a:r>
            <a:br>
              <a:rPr lang="de-DE" sz="1600" u="sng"/>
            </a:br>
            <a:r>
              <a:rPr lang="de-DE" sz="1600" u="sng"/>
              <a:t>vier Cluster mit </a:t>
            </a:r>
            <a:br>
              <a:rPr lang="de-DE" sz="1600" u="sng"/>
            </a:br>
            <a:r>
              <a:rPr lang="de-DE" sz="1600" u="sng"/>
              <a:t>(Schlüssel-)Akteuren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0D54252-99FB-E4BC-35A5-F70BE8D07EB1}"/>
              </a:ext>
            </a:extLst>
          </p:cNvPr>
          <p:cNvSpPr txBox="1"/>
          <p:nvPr/>
        </p:nvSpPr>
        <p:spPr>
          <a:xfrm>
            <a:off x="3946494" y="2441271"/>
            <a:ext cx="1703993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Clr>
                <a:schemeClr val="tx2"/>
              </a:buClr>
              <a:buSzPct val="75000"/>
              <a:buFont typeface="Marlett" pitchFamily="2" charset="2"/>
              <a:buChar char="4"/>
            </a:lvl1pPr>
            <a:lvl2pPr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</a:lvl2pPr>
            <a:lvl3pPr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</a:lvl3pPr>
            <a:lvl4pPr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</a:lvl4pPr>
            <a:lvl5pPr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</a:lvl5pPr>
            <a:lvl6pPr>
              <a:buFont typeface="Arial" panose="020B0604020202020204" pitchFamily="34" charset="0"/>
              <a:buChar char="•"/>
            </a:lvl6pPr>
            <a:lvl7pPr>
              <a:buFont typeface="Arial" panose="020B0604020202020204" pitchFamily="34" charset="0"/>
              <a:buChar char="•"/>
            </a:lvl7pPr>
            <a:lvl8pPr>
              <a:buFont typeface="Arial" panose="020B0604020202020204" pitchFamily="34" charset="0"/>
              <a:buChar char="•"/>
            </a:lvl8pPr>
            <a:lvl9pPr>
              <a:buFont typeface="Arial" panose="020B0604020202020204" pitchFamily="34" charset="0"/>
              <a:buChar char="•"/>
            </a:lvl9pPr>
          </a:lstStyle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Lindenberg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Lindau Ost (A96)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OAL (B12/B16)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Stadt Lindau (Hafen)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24F7A4F-37EB-F345-9378-F792ED2936C1}"/>
              </a:ext>
            </a:extLst>
          </p:cNvPr>
          <p:cNvSpPr txBox="1"/>
          <p:nvPr/>
        </p:nvSpPr>
        <p:spPr>
          <a:xfrm>
            <a:off x="5056530" y="3546706"/>
            <a:ext cx="2423227" cy="69249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u="sng" dirty="0"/>
              <a:t>Weitere Cluster entwickeln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200" dirty="0"/>
              <a:t>(H</a:t>
            </a:r>
            <a:r>
              <a:rPr lang="de-DE" sz="1200" baseline="-25000" dirty="0"/>
              <a:t>2</a:t>
            </a:r>
            <a:r>
              <a:rPr lang="de-DE" sz="1200" dirty="0"/>
              <a:t> Lkw, Busse, Schiff, </a:t>
            </a:r>
            <a:br>
              <a:rPr lang="de-DE" sz="1200" dirty="0"/>
            </a:br>
            <a:r>
              <a:rPr lang="de-DE" sz="1200" dirty="0"/>
              <a:t>HRS, grüner H</a:t>
            </a:r>
            <a:r>
              <a:rPr lang="de-DE" sz="1200" baseline="-25000" dirty="0"/>
              <a:t>2</a:t>
            </a:r>
            <a:r>
              <a:rPr lang="de-DE" sz="1200" dirty="0"/>
              <a:t>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6A829EB-1E8E-312A-16FE-E2DA3AD4954B}"/>
              </a:ext>
            </a:extLst>
          </p:cNvPr>
          <p:cNvSpPr txBox="1"/>
          <p:nvPr/>
        </p:nvSpPr>
        <p:spPr>
          <a:xfrm>
            <a:off x="7554464" y="3556513"/>
            <a:ext cx="2535271" cy="9233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>
              <a:buClr>
                <a:schemeClr val="tx2"/>
              </a:buClr>
              <a:buSzPct val="75000"/>
              <a:buFont typeface="Marlett" pitchFamily="2" charset="2"/>
              <a:buChar char="4"/>
            </a:lvl1pPr>
            <a:lvl2pPr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</a:lvl2pPr>
            <a:lvl3pPr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</a:lvl3pPr>
            <a:lvl4pPr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</a:lvl4pPr>
            <a:lvl5pPr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</a:lvl5pPr>
            <a:lvl6pPr>
              <a:buFont typeface="Arial" panose="020B0604020202020204" pitchFamily="34" charset="0"/>
              <a:buChar char="•"/>
            </a:lvl6pPr>
            <a:lvl7pPr>
              <a:buFont typeface="Arial" panose="020B0604020202020204" pitchFamily="34" charset="0"/>
              <a:buChar char="•"/>
            </a:lvl7pPr>
            <a:lvl8pPr>
              <a:buFont typeface="Arial" panose="020B0604020202020204" pitchFamily="34" charset="0"/>
              <a:buChar char="•"/>
            </a:lvl8pPr>
            <a:lvl9pPr>
              <a:buFont typeface="Arial" panose="020B0604020202020204" pitchFamily="34" charset="0"/>
              <a:buChar char="•"/>
            </a:lvl9pPr>
          </a:lstStyle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Kaufbeuren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Lechbruck am See / Füssen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Kempten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Memmingen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sz="1200"/>
              <a:t>Weitere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D99401-F305-BA05-4E18-1AF47AAB3378}"/>
              </a:ext>
            </a:extLst>
          </p:cNvPr>
          <p:cNvSpPr txBox="1"/>
          <p:nvPr/>
        </p:nvSpPr>
        <p:spPr>
          <a:xfrm>
            <a:off x="8076729" y="4804046"/>
            <a:ext cx="1625445" cy="69249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u="sng"/>
              <a:t>(Über)-Regional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200"/>
              <a:t>(H</a:t>
            </a:r>
            <a:r>
              <a:rPr lang="de-DE" sz="1200" baseline="-25000"/>
              <a:t>2</a:t>
            </a:r>
            <a:r>
              <a:rPr lang="de-DE" sz="1200"/>
              <a:t>-Infrastruktur und </a:t>
            </a:r>
            <a:br>
              <a:rPr lang="de-DE" sz="1200"/>
            </a:br>
            <a:r>
              <a:rPr lang="de-DE" sz="1200"/>
              <a:t>grüne H</a:t>
            </a:r>
            <a:r>
              <a:rPr lang="de-DE" sz="1200" baseline="-25000"/>
              <a:t>2</a:t>
            </a:r>
            <a:r>
              <a:rPr lang="de-DE" sz="1200"/>
              <a:t> Bereitstellung)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15E29D-794A-DCDC-F95E-BE65C11DA52C}"/>
              </a:ext>
            </a:extLst>
          </p:cNvPr>
          <p:cNvSpPr txBox="1"/>
          <p:nvPr/>
        </p:nvSpPr>
        <p:spPr>
          <a:xfrm>
            <a:off x="5608320" y="2429599"/>
            <a:ext cx="41200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buClr>
                <a:schemeClr val="tx2"/>
              </a:buClr>
              <a:buSzPct val="75000"/>
              <a:buFont typeface="Marlett" pitchFamily="2" charset="2"/>
              <a:buChar char="4"/>
            </a:lvl1pPr>
            <a:lvl2pPr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</a:lvl2pPr>
            <a:lvl3pPr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</a:lvl3pPr>
            <a:lvl4pPr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</a:lvl4pPr>
            <a:lvl5pPr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</a:lvl5pPr>
            <a:lvl6pPr>
              <a:buFont typeface="Arial" panose="020B0604020202020204" pitchFamily="34" charset="0"/>
              <a:buChar char="•"/>
            </a:lvl6pPr>
            <a:lvl7pPr>
              <a:buFont typeface="Arial" panose="020B0604020202020204" pitchFamily="34" charset="0"/>
              <a:buChar char="•"/>
            </a:lvl7pPr>
            <a:lvl8pPr>
              <a:buFont typeface="Arial" panose="020B0604020202020204" pitchFamily="34" charset="0"/>
              <a:buChar char="•"/>
            </a:lvl8pPr>
            <a:lvl9pPr>
              <a:buFont typeface="Arial" panose="020B0604020202020204" pitchFamily="34" charset="0"/>
              <a:buChar char="•"/>
            </a:lvl9pPr>
          </a:lstStyle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Laufende Koordination / Netzwerkspflege der Cluster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Technische Detailplanung mit Fachplanern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Unterstützung bei Förderanträgen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Unterstützung bei Genehmigungsfragen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AE039E8-113C-B035-C58F-8A60D13A4406}"/>
              </a:ext>
            </a:extLst>
          </p:cNvPr>
          <p:cNvSpPr txBox="1"/>
          <p:nvPr/>
        </p:nvSpPr>
        <p:spPr>
          <a:xfrm>
            <a:off x="1851612" y="3524251"/>
            <a:ext cx="34569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buClr>
                <a:schemeClr val="tx2"/>
              </a:buClr>
              <a:buSzPct val="75000"/>
              <a:buFont typeface="Marlett" pitchFamily="2" charset="2"/>
              <a:buChar char="4"/>
            </a:lvl1pPr>
            <a:lvl2pPr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</a:lvl2pPr>
            <a:lvl3pPr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</a:lvl3pPr>
            <a:lvl4pPr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</a:lvl4pPr>
            <a:lvl5pPr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</a:lvl5pPr>
            <a:lvl6pPr>
              <a:buFont typeface="Arial" panose="020B0604020202020204" pitchFamily="34" charset="0"/>
              <a:buChar char="•"/>
            </a:lvl6pPr>
            <a:lvl7pPr>
              <a:buFont typeface="Arial" panose="020B0604020202020204" pitchFamily="34" charset="0"/>
              <a:buChar char="•"/>
            </a:lvl7pPr>
            <a:lvl8pPr>
              <a:buFont typeface="Arial" panose="020B0604020202020204" pitchFamily="34" charset="0"/>
              <a:buChar char="•"/>
            </a:lvl8pPr>
            <a:lvl9pPr>
              <a:buFont typeface="Arial" panose="020B0604020202020204" pitchFamily="34" charset="0"/>
              <a:buChar char="•"/>
            </a:lvl9pPr>
          </a:lstStyle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Regionales Netzwerk, Koordination </a:t>
            </a:r>
            <a:br>
              <a:rPr lang="de-DE" sz="1200" i="1">
                <a:solidFill>
                  <a:schemeClr val="bg2">
                    <a:lumMod val="25000"/>
                  </a:schemeClr>
                </a:solidFill>
              </a:rPr>
            </a:br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der Aktivitäten </a:t>
            </a:r>
            <a:r>
              <a:rPr lang="de-DE" sz="1100" i="1">
                <a:solidFill>
                  <a:schemeClr val="bg2">
                    <a:lumMod val="25000"/>
                  </a:schemeClr>
                </a:solidFill>
              </a:rPr>
              <a:t>(z.B. IHK)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Projekt- und Clusterweiterentwicklung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Förderanträge </a:t>
            </a:r>
            <a:r>
              <a:rPr lang="de-DE" sz="1100" i="1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de-DE" sz="1100" i="1" err="1">
                <a:solidFill>
                  <a:schemeClr val="bg2">
                    <a:lumMod val="25000"/>
                  </a:schemeClr>
                </a:solidFill>
              </a:rPr>
              <a:t>HyPerformer</a:t>
            </a:r>
            <a:r>
              <a:rPr lang="de-DE" sz="1100" i="1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de-DE" sz="1100" i="1" err="1">
                <a:solidFill>
                  <a:schemeClr val="bg2">
                    <a:lumMod val="25000"/>
                  </a:schemeClr>
                </a:solidFill>
              </a:rPr>
              <a:t>HyValley</a:t>
            </a:r>
            <a:r>
              <a:rPr lang="de-DE" sz="1100" i="1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H2Allgäu-Marktplattform entwickeln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6BFB875-7869-791F-11F3-BEC4899F9F23}"/>
              </a:ext>
            </a:extLst>
          </p:cNvPr>
          <p:cNvSpPr txBox="1"/>
          <p:nvPr/>
        </p:nvSpPr>
        <p:spPr>
          <a:xfrm>
            <a:off x="1864768" y="4661324"/>
            <a:ext cx="56149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buClr>
                <a:schemeClr val="tx2"/>
              </a:buClr>
              <a:buSzPct val="75000"/>
              <a:buFont typeface="Marlett" pitchFamily="2" charset="2"/>
              <a:buChar char="4"/>
            </a:lvl1pPr>
            <a:lvl2pPr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</a:lvl2pPr>
            <a:lvl3pPr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</a:lvl3pPr>
            <a:lvl4pPr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</a:lvl4pPr>
            <a:lvl5pPr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</a:lvl5pPr>
            <a:lvl6pPr>
              <a:buFont typeface="Arial" panose="020B0604020202020204" pitchFamily="34" charset="0"/>
              <a:buChar char="•"/>
            </a:lvl6pPr>
            <a:lvl7pPr>
              <a:buFont typeface="Arial" panose="020B0604020202020204" pitchFamily="34" charset="0"/>
              <a:buChar char="•"/>
            </a:lvl7pPr>
            <a:lvl8pPr>
              <a:buFont typeface="Arial" panose="020B0604020202020204" pitchFamily="34" charset="0"/>
              <a:buChar char="•"/>
            </a:lvl8pPr>
            <a:lvl9pPr>
              <a:buFont typeface="Arial" panose="020B0604020202020204" pitchFamily="34" charset="0"/>
              <a:buChar char="•"/>
            </a:lvl9pPr>
          </a:lstStyle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Überregionaler Austausch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Ausbau H</a:t>
            </a:r>
            <a:r>
              <a:rPr lang="de-DE" sz="1200" i="1" baseline="-2500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-Infrastruktur (national / international)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Synergie grüne H2-Erzeugung und Bereitstellung (Importe / Exporte)</a:t>
            </a:r>
          </a:p>
          <a:p>
            <a:pPr marL="285750" indent="-285750"/>
            <a:r>
              <a:rPr lang="de-DE" sz="1200" i="1">
                <a:solidFill>
                  <a:schemeClr val="bg2">
                    <a:lumMod val="25000"/>
                  </a:schemeClr>
                </a:solidFill>
              </a:rPr>
              <a:t>Weitere Wertschöpfung in der Region (Herstellung, Dienstleistungen)</a:t>
            </a:r>
            <a:br>
              <a:rPr lang="de-DE" sz="1200" i="1">
                <a:solidFill>
                  <a:schemeClr val="bg2">
                    <a:lumMod val="25000"/>
                  </a:schemeClr>
                </a:solidFill>
              </a:rPr>
            </a:br>
            <a:endParaRPr lang="de-DE" sz="1200" i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Fußzeilenplatzhalter 26">
            <a:extLst>
              <a:ext uri="{FF2B5EF4-FFF2-40B4-BE49-F238E27FC236}">
                <a16:creationId xmlns:a16="http://schemas.microsoft.com/office/drawing/2014/main" id="{686979B2-31DA-5398-7960-C3B0A7E47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40193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3" grpId="0"/>
      <p:bldP spid="4" grpId="0"/>
      <p:bldP spid="5" grpId="0"/>
      <p:bldP spid="10" grpId="0"/>
      <p:bldP spid="6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D3DB0A8A-F9AA-BB8C-E0AA-40493DB56BF8}"/>
              </a:ext>
            </a:extLst>
          </p:cNvPr>
          <p:cNvSpPr txBox="1"/>
          <p:nvPr/>
        </p:nvSpPr>
        <p:spPr>
          <a:xfrm>
            <a:off x="584463" y="4440266"/>
            <a:ext cx="3960000" cy="1520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b="1" dirty="0"/>
              <a:t>Philipp Irber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Landratsamt Lindau (Bodensee)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Bregenzer Straße 33, 8131 Lindau (Bodensee)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T 08382 270-438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E </a:t>
            </a:r>
            <a:r>
              <a:rPr lang="de-DE" sz="1400" dirty="0">
                <a:hlinkClick r:id="rId2"/>
              </a:rPr>
              <a:t>philipp.irber@landkreis-lindau.de</a:t>
            </a:r>
            <a:r>
              <a:rPr lang="de-DE" sz="1400" dirty="0"/>
              <a:t>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endParaRPr lang="de-DE" sz="160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F446D49-7A6C-3AEB-EA9F-47499B7E6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77" y="282233"/>
            <a:ext cx="7884571" cy="770236"/>
          </a:xfrm>
        </p:spPr>
        <p:txBody>
          <a:bodyPr/>
          <a:lstStyle/>
          <a:p>
            <a:r>
              <a:rPr lang="de-DE" sz="3600" dirty="0">
                <a:solidFill>
                  <a:srgbClr val="C00000"/>
                </a:solidFill>
              </a:rPr>
              <a:t>Vielen Dank!</a:t>
            </a:r>
            <a:endParaRPr lang="de-DE" sz="3200" dirty="0">
              <a:solidFill>
                <a:srgbClr val="C00000"/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A32ED89-F162-BF4A-F61C-AF855F95F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280" y="1950186"/>
            <a:ext cx="3158432" cy="1330174"/>
          </a:xfrm>
          <a:prstGeom prst="rect">
            <a:avLst/>
          </a:prstGeom>
        </p:spPr>
      </p:pic>
      <p:pic>
        <p:nvPicPr>
          <p:cNvPr id="13" name="Inhaltsplatzhalter 7">
            <a:extLst>
              <a:ext uri="{FF2B5EF4-FFF2-40B4-BE49-F238E27FC236}">
                <a16:creationId xmlns:a16="http://schemas.microsoft.com/office/drawing/2014/main" id="{D4B046BF-B9F1-291F-7E9A-FEEF636F56F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301" y="-9170"/>
            <a:ext cx="3424427" cy="686717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Grafik 13" descr="Ein Bild, das Text, Person, Menschen, Gruppe enthält.&#10;&#10;Automatisch generierte Beschreibung">
            <a:extLst>
              <a:ext uri="{FF2B5EF4-FFF2-40B4-BE49-F238E27FC236}">
                <a16:creationId xmlns:a16="http://schemas.microsoft.com/office/drawing/2014/main" id="{AEBC958C-5C8E-0417-46B2-F8BD131D3B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7" y="1485376"/>
            <a:ext cx="4541374" cy="279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E85794FE-0073-1DBD-57F9-6F352103388D}"/>
              </a:ext>
            </a:extLst>
          </p:cNvPr>
          <p:cNvSpPr txBox="1"/>
          <p:nvPr/>
        </p:nvSpPr>
        <p:spPr>
          <a:xfrm>
            <a:off x="4911496" y="4440266"/>
            <a:ext cx="3960000" cy="1520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600" b="1" dirty="0"/>
              <a:t>Martin Zerta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Ludwig-Bölkow-Systemtechnik GmbH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Daimlerstr. 15, 85521 Ottobrunn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T 089 608110-25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1400" dirty="0"/>
              <a:t>E </a:t>
            </a:r>
            <a:r>
              <a:rPr lang="de-DE" sz="1400" dirty="0">
                <a:hlinkClick r:id="rId6"/>
              </a:rPr>
              <a:t>martin.zerta.@lbst.de</a:t>
            </a:r>
            <a:r>
              <a:rPr lang="de-DE" sz="1400" dirty="0"/>
              <a:t>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endParaRPr lang="de-DE" sz="16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7D487BB-C773-CA9C-E08F-5E8F36FEAE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5DFB62C-0E6E-1F1B-88D9-7612B0B7F88D}"/>
              </a:ext>
            </a:extLst>
          </p:cNvPr>
          <p:cNvSpPr txBox="1"/>
          <p:nvPr/>
        </p:nvSpPr>
        <p:spPr>
          <a:xfrm>
            <a:off x="464317" y="1162332"/>
            <a:ext cx="61041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b="1" dirty="0"/>
              <a:t>HyAllgäu*-Bodensee Projekt (HyExpert II, 04/22 bis 03/23)</a:t>
            </a:r>
          </a:p>
        </p:txBody>
      </p:sp>
    </p:spTree>
    <p:extLst>
      <p:ext uri="{BB962C8B-B14F-4D97-AF65-F5344CB8AC3E}">
        <p14:creationId xmlns:p14="http://schemas.microsoft.com/office/powerpoint/2010/main" val="415093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DDB099-EBA7-75C0-4981-F3C3C3AA4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97" y="248644"/>
            <a:ext cx="8595078" cy="770236"/>
          </a:xfrm>
        </p:spPr>
        <p:txBody>
          <a:bodyPr/>
          <a:lstStyle/>
          <a:p>
            <a:r>
              <a:rPr lang="de-DE" dirty="0"/>
              <a:t>Mit </a:t>
            </a:r>
            <a:r>
              <a:rPr lang="de-DE" i="1" dirty="0" err="1"/>
              <a:t>HyAllgäu</a:t>
            </a:r>
            <a:r>
              <a:rPr lang="de-DE" i="1" dirty="0"/>
              <a:t>*-Bodensee </a:t>
            </a:r>
            <a:r>
              <a:rPr lang="de-DE" dirty="0"/>
              <a:t>ist die Bodensee &amp; Allgäu Region für die Entwicklung eines H</a:t>
            </a:r>
            <a:r>
              <a:rPr lang="de-DE" baseline="-25000" dirty="0"/>
              <a:t>2</a:t>
            </a:r>
            <a:r>
              <a:rPr lang="de-DE" dirty="0"/>
              <a:t>-Marktes ausgewählt worden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9B1FAF9-65E5-AC01-F67E-D4ACD034F0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9801EC4-F608-BA97-DEB9-B63A6E988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26" y="2675302"/>
            <a:ext cx="8122067" cy="3524431"/>
          </a:xfrm>
          <a:prstGeom prst="rect">
            <a:avLst/>
          </a:prstGeom>
        </p:spPr>
      </p:pic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1A4FF769-8841-0D50-3EB1-F64C88C73E5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6" t="9781" b="30162"/>
          <a:stretch/>
        </p:blipFill>
        <p:spPr>
          <a:xfrm>
            <a:off x="34208" y="1296240"/>
            <a:ext cx="5614318" cy="2443525"/>
          </a:xfr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764B41A-3B49-35EC-248F-AB69849F4D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249">
            <a:off x="6106920" y="1314169"/>
            <a:ext cx="1907173" cy="1371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8DEAD83-2CA5-1E7A-B5B1-76C14287C3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7" b="957"/>
          <a:stretch/>
        </p:blipFill>
        <p:spPr>
          <a:xfrm>
            <a:off x="8173860" y="1185725"/>
            <a:ext cx="3924277" cy="181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8C3222CF-BC61-5EB8-F336-BDA1BE518657}"/>
              </a:ext>
            </a:extLst>
          </p:cNvPr>
          <p:cNvSpPr txBox="1"/>
          <p:nvPr/>
        </p:nvSpPr>
        <p:spPr>
          <a:xfrm>
            <a:off x="4896465" y="3618271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285750" indent="-285750" algn="l">
              <a:spcAft>
                <a:spcPts val="600"/>
              </a:spcAft>
              <a:buClr>
                <a:schemeClr val="tx2"/>
              </a:buClr>
              <a:buFont typeface="Marlett" pitchFamily="2" charset="2"/>
              <a:buChar char="4"/>
            </a:pPr>
            <a:endParaRPr lang="de-DE" sz="1400" dirty="0" err="1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12EFA8-9670-9B42-EB51-0CBFC43DF3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4465" y="5953351"/>
            <a:ext cx="4029821" cy="336204"/>
          </a:xfrm>
        </p:spPr>
        <p:txBody>
          <a:bodyPr/>
          <a:lstStyle/>
          <a:p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Übergaben des Fördermittelbescheids in Berlin, 12. Mai 2022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AB66E9DD-32C8-30F5-191A-4B3D2DD14E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130" y="4232710"/>
            <a:ext cx="4236956" cy="122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50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45B3277C-8944-1E3F-ABC5-32AD0E1108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65" y="1155595"/>
            <a:ext cx="4247167" cy="291212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1AE34D3-170F-18D5-3379-C1E5BF4EA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97" y="248644"/>
            <a:ext cx="8071203" cy="770236"/>
          </a:xfrm>
        </p:spPr>
        <p:txBody>
          <a:bodyPr/>
          <a:lstStyle/>
          <a:p>
            <a:r>
              <a:rPr lang="de-DE" dirty="0"/>
              <a:t>Mit dem </a:t>
            </a:r>
            <a:r>
              <a:rPr lang="de-DE" dirty="0" err="1"/>
              <a:t>HyAllgäu</a:t>
            </a:r>
            <a:r>
              <a:rPr lang="de-DE" dirty="0"/>
              <a:t>*-Bodensee Projekt wird die größte H</a:t>
            </a:r>
            <a:r>
              <a:rPr lang="de-DE" baseline="-25000" dirty="0"/>
              <a:t>2</a:t>
            </a:r>
            <a:r>
              <a:rPr lang="de-DE" dirty="0"/>
              <a:t> Region im Süden Deutschlands entwickelt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7A7404-56E5-930D-CC7F-A1E2B91290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2584" y="1829265"/>
            <a:ext cx="10649479" cy="4068604"/>
          </a:xfrm>
        </p:spPr>
        <p:txBody>
          <a:bodyPr/>
          <a:lstStyle/>
          <a:p>
            <a:r>
              <a:rPr lang="de-DE" dirty="0"/>
              <a:t>Projektverbundpartner:</a:t>
            </a:r>
            <a:br>
              <a:rPr lang="de-DE" dirty="0"/>
            </a:br>
            <a:r>
              <a:rPr lang="de-DE" sz="1600" dirty="0"/>
              <a:t>Gemeinde </a:t>
            </a:r>
            <a:r>
              <a:rPr lang="de-DE" sz="1600" dirty="0" err="1"/>
              <a:t>Fuchstal</a:t>
            </a:r>
            <a:r>
              <a:rPr lang="de-DE" sz="1600" dirty="0"/>
              <a:t> • Stadt Kaufbeuren • Stadt Konstanz • </a:t>
            </a:r>
            <a:br>
              <a:rPr lang="de-DE" sz="1600" dirty="0"/>
            </a:br>
            <a:r>
              <a:rPr lang="de-DE" sz="1600" b="1" dirty="0"/>
              <a:t>Landkreis Lindau (Bodensee) - federführend </a:t>
            </a:r>
            <a:r>
              <a:rPr lang="de-DE" sz="1600" dirty="0"/>
              <a:t>• Stadt Lindau • </a:t>
            </a:r>
            <a:br>
              <a:rPr lang="de-DE" sz="1600" dirty="0"/>
            </a:br>
            <a:r>
              <a:rPr lang="de-DE" sz="1600" dirty="0"/>
              <a:t>Stadt Memmingen • Landkreis Ostallgäu • Landkreis Unterallgäu </a:t>
            </a:r>
            <a:endParaRPr lang="de-DE" sz="1800" dirty="0"/>
          </a:p>
          <a:p>
            <a:r>
              <a:rPr lang="de-DE" dirty="0"/>
              <a:t>Assoziierte Partner: </a:t>
            </a:r>
            <a:br>
              <a:rPr lang="de-DE" dirty="0"/>
            </a:br>
            <a:r>
              <a:rPr lang="de-DE" sz="1600" dirty="0"/>
              <a:t>Stadt Kempten • Landkreis Oberallgäu</a:t>
            </a:r>
            <a:endParaRPr lang="de-DE" sz="1800" dirty="0"/>
          </a:p>
          <a:p>
            <a:r>
              <a:rPr lang="de-DE" dirty="0"/>
              <a:t>Auftragnehmer: </a:t>
            </a:r>
            <a:br>
              <a:rPr lang="de-DE" dirty="0"/>
            </a:br>
            <a:r>
              <a:rPr lang="de-DE" sz="1600" dirty="0"/>
              <a:t>Ludwig-Bölkow-Systemtechnik GmbH (LBST), </a:t>
            </a:r>
            <a:br>
              <a:rPr lang="de-DE" sz="1600" dirty="0"/>
            </a:br>
            <a:r>
              <a:rPr lang="de-DE" sz="1600" dirty="0"/>
              <a:t>BBH Consulting AG (BBHC) und motum GmbH </a:t>
            </a:r>
            <a:br>
              <a:rPr lang="de-DE" sz="1600" dirty="0"/>
            </a:br>
            <a:endParaRPr lang="de-DE" sz="1800" dirty="0"/>
          </a:p>
          <a:p>
            <a:r>
              <a:rPr lang="de-DE" dirty="0"/>
              <a:t>Gefördert durch das BMVD </a:t>
            </a:r>
            <a:br>
              <a:rPr lang="de-DE" dirty="0"/>
            </a:br>
            <a:r>
              <a:rPr lang="de-DE" sz="1600" dirty="0"/>
              <a:t>im Rahmen des </a:t>
            </a:r>
            <a:r>
              <a:rPr lang="de-DE" sz="1600" dirty="0" err="1"/>
              <a:t>HyLand</a:t>
            </a:r>
            <a:r>
              <a:rPr lang="de-DE" sz="1600" dirty="0"/>
              <a:t> Förderprogrammes mit 400.000 €</a:t>
            </a:r>
            <a:endParaRPr lang="de-DE" sz="1800" dirty="0"/>
          </a:p>
          <a:p>
            <a:r>
              <a:rPr lang="de-DE" dirty="0"/>
              <a:t>Laufzeit: April 2022 bis März 2022</a:t>
            </a:r>
            <a:endParaRPr lang="de-DE" sz="1800" dirty="0"/>
          </a:p>
          <a:p>
            <a:r>
              <a:rPr lang="de-DE" dirty="0"/>
              <a:t>Ansprechpartner:</a:t>
            </a:r>
            <a:r>
              <a:rPr lang="de-DE" sz="1800" dirty="0"/>
              <a:t> Martin Zerta, Projektleitung LBST</a:t>
            </a:r>
            <a:r>
              <a:rPr lang="de-DE" dirty="0"/>
              <a:t>, </a:t>
            </a:r>
            <a:r>
              <a:rPr lang="de-DE" sz="1600" dirty="0"/>
              <a:t> T: 089 608110-25, </a:t>
            </a:r>
            <a:r>
              <a:rPr lang="de-DE" sz="1600" dirty="0">
                <a:hlinkClick r:id="rId3"/>
              </a:rPr>
              <a:t>martin.zerta@lbst.de</a:t>
            </a:r>
            <a:r>
              <a:rPr lang="de-DE" sz="1600" dirty="0"/>
              <a:t>  </a:t>
            </a:r>
          </a:p>
          <a:p>
            <a:endParaRPr lang="de-DE" sz="1800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680379-7365-FE63-CFE1-21CD8F13A9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Kurzvorstellung &amp; Kernzahlen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B724AF-2AA3-AE8E-8EB2-F5B61915F4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dirty="0" err="1"/>
              <a:t>HyLand</a:t>
            </a:r>
            <a:r>
              <a:rPr lang="de-DE" dirty="0"/>
              <a:t> Symposium, 26. April 2023, Berlin - HyAllgäu*-Bodensee (HyExpert II)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1180198-D226-E940-1367-1D5ACE3D89B6}"/>
              </a:ext>
            </a:extLst>
          </p:cNvPr>
          <p:cNvSpPr txBox="1"/>
          <p:nvPr/>
        </p:nvSpPr>
        <p:spPr>
          <a:xfrm>
            <a:off x="7944833" y="4083529"/>
            <a:ext cx="4247167" cy="151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1400" b="1" dirty="0"/>
              <a:t>Zehn Gebietskörperschaften (ca. 4.800 km</a:t>
            </a:r>
            <a:r>
              <a:rPr lang="de-DE" sz="1400" b="1" baseline="30000" dirty="0"/>
              <a:t>2</a:t>
            </a:r>
            <a:r>
              <a:rPr lang="de-DE" sz="1400" b="1" dirty="0"/>
              <a:t>)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1400" b="1" dirty="0"/>
              <a:t>Ca. 800.000 Einwohner*innen 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1400" b="1" dirty="0"/>
              <a:t>Zahlreiche Netzwerkpartner zu Projektstart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de-DE" sz="1400" b="1" dirty="0"/>
              <a:t>Ziel Gewinnung weiterer Partner / Unter-</a:t>
            </a:r>
            <a:r>
              <a:rPr lang="de-DE" sz="1400" b="1" dirty="0" err="1"/>
              <a:t>stützer</a:t>
            </a:r>
            <a:r>
              <a:rPr lang="de-DE" sz="1400" b="1" dirty="0"/>
              <a:t> und Ausbau des H</a:t>
            </a:r>
            <a:r>
              <a:rPr lang="de-DE" sz="1400" b="1" baseline="-25000" dirty="0"/>
              <a:t>2</a:t>
            </a:r>
            <a:r>
              <a:rPr lang="de-DE" sz="1400" b="1" dirty="0"/>
              <a:t>- Netzwerkes</a:t>
            </a:r>
          </a:p>
        </p:txBody>
      </p:sp>
    </p:spTree>
    <p:extLst>
      <p:ext uri="{BB962C8B-B14F-4D97-AF65-F5344CB8AC3E}">
        <p14:creationId xmlns:p14="http://schemas.microsoft.com/office/powerpoint/2010/main" val="2298839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kt 36" hidden="1">
            <a:extLst>
              <a:ext uri="{FF2B5EF4-FFF2-40B4-BE49-F238E27FC236}">
                <a16:creationId xmlns:a16="http://schemas.microsoft.com/office/drawing/2014/main" id="{BE9716B5-449E-8F47-99CF-7126707432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35449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484" imgH="486" progId="TCLayout.ActiveDocument.1">
                  <p:embed/>
                </p:oleObj>
              </mc:Choice>
              <mc:Fallback>
                <p:oleObj name="think-cell Folie" r:id="rId3" imgW="484" imgH="486" progId="TCLayout.ActiveDocument.1">
                  <p:embed/>
                  <p:pic>
                    <p:nvPicPr>
                      <p:cNvPr id="37" name="Objekt 36" hidden="1">
                        <a:extLst>
                          <a:ext uri="{FF2B5EF4-FFF2-40B4-BE49-F238E27FC236}">
                            <a16:creationId xmlns:a16="http://schemas.microsoft.com/office/drawing/2014/main" id="{BE9716B5-449E-8F47-99CF-712670743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40C6628-DEB7-C247-A50B-89102A67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Trotz vieler Projektpartner konnte das Vergabeverfahren schnell umgesetzt werden.</a:t>
            </a:r>
          </a:p>
        </p:txBody>
      </p:sp>
      <p:sp>
        <p:nvSpPr>
          <p:cNvPr id="23" name="Fußzeilenplatzhalter 5">
            <a:extLst>
              <a:ext uri="{FF2B5EF4-FFF2-40B4-BE49-F238E27FC236}">
                <a16:creationId xmlns:a16="http://schemas.microsoft.com/office/drawing/2014/main" id="{7F9F97BF-D5C5-1CD8-0155-B1E1152FE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57AFC587-7D78-4FAF-84E2-36BCEB189D04}"/>
              </a:ext>
            </a:extLst>
          </p:cNvPr>
          <p:cNvSpPr txBox="1"/>
          <p:nvPr/>
        </p:nvSpPr>
        <p:spPr>
          <a:xfrm>
            <a:off x="576864" y="1369476"/>
            <a:ext cx="107527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2000" dirty="0"/>
              <a:t>Start am 03.12.2021: Europaweite Auftragsbekanntmachung im Supplement zum EU-Amtsblatt („TED-Website“), auf der Vergabeplattform des Bundes („bund.de“) und auf der Vergabeplattform aumass.de.</a:t>
            </a:r>
          </a:p>
          <a:p>
            <a:endParaRPr lang="de-DE" sz="20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2000" dirty="0"/>
              <a:t>Ausschreibung nach EU-Vergaberecht, da die Auftragswertschätzung den bei Einleitung des Verfahrens maßgeblichen Schwellenwert von 214.000,00 Euro netto überschritt.</a:t>
            </a:r>
          </a:p>
          <a:p>
            <a:endParaRPr lang="de-DE" sz="20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de-DE" sz="2000" dirty="0"/>
              <a:t>Gewählte Verfahrensart: Verhandlungsverfahren mit Teilnahmewettbewerb (zweistufig)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49A85EDD-269A-4044-9F0A-EB2409EB9EDE}"/>
              </a:ext>
            </a:extLst>
          </p:cNvPr>
          <p:cNvSpPr txBox="1"/>
          <p:nvPr/>
        </p:nvSpPr>
        <p:spPr>
          <a:xfrm>
            <a:off x="860480" y="4291581"/>
            <a:ext cx="6336704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de-DE" sz="2400" b="1" dirty="0"/>
              <a:t>1. Stufe: </a:t>
            </a:r>
            <a:r>
              <a:rPr lang="de-DE" sz="2400" dirty="0"/>
              <a:t>Öffentlicher Teilnahmewettbewerb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7B3E8E64-294C-4EC5-9A33-1808FD1877AB}"/>
              </a:ext>
            </a:extLst>
          </p:cNvPr>
          <p:cNvSpPr txBox="1"/>
          <p:nvPr/>
        </p:nvSpPr>
        <p:spPr>
          <a:xfrm>
            <a:off x="860480" y="5006044"/>
            <a:ext cx="633670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b="1" dirty="0"/>
              <a:t>2. Stufe: </a:t>
            </a:r>
            <a:r>
              <a:rPr lang="de-DE" sz="2400" dirty="0"/>
              <a:t>Angebots- und Verhandlungsphase</a:t>
            </a:r>
          </a:p>
        </p:txBody>
      </p:sp>
    </p:spTree>
    <p:extLst>
      <p:ext uri="{BB962C8B-B14F-4D97-AF65-F5344CB8AC3E}">
        <p14:creationId xmlns:p14="http://schemas.microsoft.com/office/powerpoint/2010/main" val="2737443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kt 36" hidden="1">
            <a:extLst>
              <a:ext uri="{FF2B5EF4-FFF2-40B4-BE49-F238E27FC236}">
                <a16:creationId xmlns:a16="http://schemas.microsoft.com/office/drawing/2014/main" id="{BE9716B5-449E-8F47-99CF-7126707432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484" imgH="486" progId="TCLayout.ActiveDocument.1">
                  <p:embed/>
                </p:oleObj>
              </mc:Choice>
              <mc:Fallback>
                <p:oleObj name="think-cell Folie" r:id="rId3" imgW="484" imgH="486" progId="TCLayout.ActiveDocument.1">
                  <p:embed/>
                  <p:pic>
                    <p:nvPicPr>
                      <p:cNvPr id="37" name="Objekt 36" hidden="1">
                        <a:extLst>
                          <a:ext uri="{FF2B5EF4-FFF2-40B4-BE49-F238E27FC236}">
                            <a16:creationId xmlns:a16="http://schemas.microsoft.com/office/drawing/2014/main" id="{BE9716B5-449E-8F47-99CF-712670743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40C6628-DEB7-C247-A50B-89102A67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Trotz vieler Projektpartner konnte das Vergabeverfahren schnell umgesetzt werden.</a:t>
            </a:r>
          </a:p>
        </p:txBody>
      </p:sp>
      <p:sp>
        <p:nvSpPr>
          <p:cNvPr id="23" name="Fußzeilenplatzhalter 5">
            <a:extLst>
              <a:ext uri="{FF2B5EF4-FFF2-40B4-BE49-F238E27FC236}">
                <a16:creationId xmlns:a16="http://schemas.microsoft.com/office/drawing/2014/main" id="{7F9F97BF-D5C5-1CD8-0155-B1E1152FE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3D541984-0506-48DA-A9DD-A5B7F188C0AF}"/>
              </a:ext>
            </a:extLst>
          </p:cNvPr>
          <p:cNvSpPr txBox="1"/>
          <p:nvPr/>
        </p:nvSpPr>
        <p:spPr>
          <a:xfrm>
            <a:off x="7311375" y="3554697"/>
            <a:ext cx="2126893" cy="600164"/>
          </a:xfrm>
          <a:prstGeom prst="rect">
            <a:avLst/>
          </a:prstGeom>
          <a:noFill/>
          <a:ln w="12700">
            <a:solidFill>
              <a:srgbClr val="D3EFF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WMR-Ausschuss: Beschluss über Auftragsvergabe</a:t>
            </a:r>
          </a:p>
          <a:p>
            <a:pPr algn="ctr"/>
            <a:r>
              <a:rPr lang="de-DE" sz="1100" b="1" dirty="0">
                <a:solidFill>
                  <a:schemeClr val="bg1">
                    <a:lumMod val="65000"/>
                  </a:schemeClr>
                </a:solidFill>
              </a:rPr>
              <a:t>21.03.2022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7D26A27-6116-423A-87D1-3DDAFD110441}"/>
              </a:ext>
            </a:extLst>
          </p:cNvPr>
          <p:cNvSpPr/>
          <p:nvPr/>
        </p:nvSpPr>
        <p:spPr bwMode="auto">
          <a:xfrm>
            <a:off x="0" y="3637575"/>
            <a:ext cx="1981196" cy="38801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48" charset="-128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D83F0F94-6C82-40F8-9556-F3F1768D0CF4}"/>
              </a:ext>
            </a:extLst>
          </p:cNvPr>
          <p:cNvSpPr txBox="1"/>
          <p:nvPr/>
        </p:nvSpPr>
        <p:spPr>
          <a:xfrm>
            <a:off x="96376" y="3637575"/>
            <a:ext cx="227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latin typeface="+mn-lt"/>
              </a:rPr>
              <a:t>„Meilensteine“</a:t>
            </a:r>
          </a:p>
        </p:txBody>
      </p:sp>
      <p:sp>
        <p:nvSpPr>
          <p:cNvPr id="33" name="Pfeil: nach rechts 32">
            <a:extLst>
              <a:ext uri="{FF2B5EF4-FFF2-40B4-BE49-F238E27FC236}">
                <a16:creationId xmlns:a16="http://schemas.microsoft.com/office/drawing/2014/main" id="{A59C8DD8-4E71-421E-A42D-12C7F1C209E5}"/>
              </a:ext>
            </a:extLst>
          </p:cNvPr>
          <p:cNvSpPr/>
          <p:nvPr/>
        </p:nvSpPr>
        <p:spPr bwMode="auto">
          <a:xfrm>
            <a:off x="4148860" y="5355537"/>
            <a:ext cx="5344682" cy="396038"/>
          </a:xfrm>
          <a:prstGeom prst="rightArrow">
            <a:avLst>
              <a:gd name="adj1" fmla="val 50000"/>
              <a:gd name="adj2" fmla="val 130698"/>
            </a:avLst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48" charset="-128"/>
            </a:endParaRP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0C720321-4371-4B48-A81D-C2D35CABA51B}"/>
              </a:ext>
            </a:extLst>
          </p:cNvPr>
          <p:cNvCxnSpPr>
            <a:cxnSpLocks/>
          </p:cNvCxnSpPr>
          <p:nvPr/>
        </p:nvCxnSpPr>
        <p:spPr bwMode="auto">
          <a:xfrm>
            <a:off x="576864" y="4947329"/>
            <a:ext cx="9343268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90A635BC-1C6B-4CC8-B8DA-8B7D285D97D5}"/>
              </a:ext>
            </a:extLst>
          </p:cNvPr>
          <p:cNvCxnSpPr>
            <a:cxnSpLocks/>
          </p:cNvCxnSpPr>
          <p:nvPr/>
        </p:nvCxnSpPr>
        <p:spPr bwMode="auto">
          <a:xfrm>
            <a:off x="7260631" y="4690055"/>
            <a:ext cx="0" cy="46636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D4A27CE7-A73E-4349-B819-03DE7082DE55}"/>
              </a:ext>
            </a:extLst>
          </p:cNvPr>
          <p:cNvCxnSpPr>
            <a:cxnSpLocks/>
          </p:cNvCxnSpPr>
          <p:nvPr/>
        </p:nvCxnSpPr>
        <p:spPr bwMode="auto">
          <a:xfrm>
            <a:off x="8374822" y="4271816"/>
            <a:ext cx="0" cy="90645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31031B84-A3C6-4485-983D-E18CD1FEAD92}"/>
              </a:ext>
            </a:extLst>
          </p:cNvPr>
          <p:cNvCxnSpPr>
            <a:cxnSpLocks/>
          </p:cNvCxnSpPr>
          <p:nvPr/>
        </p:nvCxnSpPr>
        <p:spPr bwMode="auto">
          <a:xfrm>
            <a:off x="4138223" y="4682627"/>
            <a:ext cx="10636" cy="96908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feld 41">
            <a:extLst>
              <a:ext uri="{FF2B5EF4-FFF2-40B4-BE49-F238E27FC236}">
                <a16:creationId xmlns:a16="http://schemas.microsoft.com/office/drawing/2014/main" id="{B3A479A8-FAE1-44DD-8847-EC9F1232FC01}"/>
              </a:ext>
            </a:extLst>
          </p:cNvPr>
          <p:cNvSpPr txBox="1"/>
          <p:nvPr/>
        </p:nvSpPr>
        <p:spPr>
          <a:xfrm>
            <a:off x="6108507" y="4279086"/>
            <a:ext cx="2304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Verhandlungsgespräche</a:t>
            </a:r>
          </a:p>
          <a:p>
            <a:pPr algn="ctr"/>
            <a:r>
              <a:rPr lang="de-DE" sz="1100" b="1" dirty="0">
                <a:solidFill>
                  <a:schemeClr val="bg1">
                    <a:lumMod val="65000"/>
                  </a:schemeClr>
                </a:solidFill>
              </a:rPr>
              <a:t>24.-25.02.2022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59F9C67-5CAB-4CCA-93DF-80190065920A}"/>
              </a:ext>
            </a:extLst>
          </p:cNvPr>
          <p:cNvSpPr txBox="1"/>
          <p:nvPr/>
        </p:nvSpPr>
        <p:spPr>
          <a:xfrm>
            <a:off x="4054348" y="5626326"/>
            <a:ext cx="4320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EU-weite Ausschreibung</a:t>
            </a:r>
          </a:p>
          <a:p>
            <a:r>
              <a:rPr lang="de-DE" sz="1200" b="1" dirty="0">
                <a:solidFill>
                  <a:srgbClr val="C00000"/>
                </a:solidFill>
              </a:rPr>
              <a:t>Start: 03.12.2021</a:t>
            </a:r>
          </a:p>
        </p:txBody>
      </p: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4F485E61-A766-4A4F-B8D5-F4E1B48E9B74}"/>
              </a:ext>
            </a:extLst>
          </p:cNvPr>
          <p:cNvCxnSpPr>
            <a:cxnSpLocks/>
          </p:cNvCxnSpPr>
          <p:nvPr/>
        </p:nvCxnSpPr>
        <p:spPr bwMode="auto">
          <a:xfrm>
            <a:off x="4138223" y="4859626"/>
            <a:ext cx="207636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B3696DC6-F535-43C8-AB11-CE283D99E2AB}"/>
              </a:ext>
            </a:extLst>
          </p:cNvPr>
          <p:cNvCxnSpPr>
            <a:cxnSpLocks/>
          </p:cNvCxnSpPr>
          <p:nvPr/>
        </p:nvCxnSpPr>
        <p:spPr bwMode="auto">
          <a:xfrm>
            <a:off x="6236536" y="4671622"/>
            <a:ext cx="0" cy="46867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66220B2F-8963-4E9B-AA40-CF988442A28F}"/>
              </a:ext>
            </a:extLst>
          </p:cNvPr>
          <p:cNvSpPr txBox="1"/>
          <p:nvPr/>
        </p:nvSpPr>
        <p:spPr>
          <a:xfrm>
            <a:off x="4116254" y="4262693"/>
            <a:ext cx="2304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Teilnahmewettbewerb und Abgabe Erstangebot</a:t>
            </a:r>
          </a:p>
          <a:p>
            <a:pPr algn="ctr"/>
            <a:r>
              <a:rPr lang="de-DE" sz="1000" b="1" dirty="0">
                <a:solidFill>
                  <a:schemeClr val="bg1">
                    <a:lumMod val="65000"/>
                  </a:schemeClr>
                </a:solidFill>
              </a:rPr>
              <a:t>Frist: 22.02.2022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02939275-FB26-4483-9D33-90F032608D51}"/>
              </a:ext>
            </a:extLst>
          </p:cNvPr>
          <p:cNvCxnSpPr>
            <a:cxnSpLocks/>
          </p:cNvCxnSpPr>
          <p:nvPr/>
        </p:nvCxnSpPr>
        <p:spPr bwMode="auto">
          <a:xfrm>
            <a:off x="9510168" y="4690055"/>
            <a:ext cx="0" cy="101092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CE91C129-8295-47EB-8CE1-06C5B0CCCEE6}"/>
              </a:ext>
            </a:extLst>
          </p:cNvPr>
          <p:cNvSpPr txBox="1"/>
          <p:nvPr/>
        </p:nvSpPr>
        <p:spPr>
          <a:xfrm>
            <a:off x="1252603" y="5132857"/>
            <a:ext cx="23042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Erstellung Leistungsbeschreibung</a:t>
            </a:r>
          </a:p>
          <a:p>
            <a:pPr algn="ctr"/>
            <a:endParaRPr lang="de-DE" sz="1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93A16F2D-8938-47C0-9599-419665F748A3}"/>
              </a:ext>
            </a:extLst>
          </p:cNvPr>
          <p:cNvSpPr txBox="1"/>
          <p:nvPr/>
        </p:nvSpPr>
        <p:spPr>
          <a:xfrm>
            <a:off x="2201909" y="4090644"/>
            <a:ext cx="23042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Einreichung Förderantrag (Projektträger </a:t>
            </a:r>
            <a:r>
              <a:rPr lang="de-DE" sz="1100" b="1" dirty="0" err="1">
                <a:solidFill>
                  <a:schemeClr val="accent2"/>
                </a:solidFill>
              </a:rPr>
              <a:t>PtJ</a:t>
            </a:r>
            <a:r>
              <a:rPr lang="de-DE" sz="1100" b="1" dirty="0">
                <a:solidFill>
                  <a:schemeClr val="accent2"/>
                </a:solidFill>
              </a:rPr>
              <a:t>)</a:t>
            </a:r>
          </a:p>
          <a:p>
            <a:pPr algn="ctr"/>
            <a:r>
              <a:rPr lang="de-DE" sz="1100" b="1" dirty="0">
                <a:solidFill>
                  <a:schemeClr val="bg1">
                    <a:lumMod val="65000"/>
                  </a:schemeClr>
                </a:solidFill>
              </a:rPr>
              <a:t>01.12.2021</a:t>
            </a:r>
          </a:p>
        </p:txBody>
      </p: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EED26AA-BA99-40F4-A733-19605CC11603}"/>
              </a:ext>
            </a:extLst>
          </p:cNvPr>
          <p:cNvCxnSpPr>
            <a:cxnSpLocks/>
          </p:cNvCxnSpPr>
          <p:nvPr/>
        </p:nvCxnSpPr>
        <p:spPr bwMode="auto">
          <a:xfrm>
            <a:off x="3511420" y="4703471"/>
            <a:ext cx="0" cy="48091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59BC2701-0D50-439C-848F-FFDF234089CF}"/>
              </a:ext>
            </a:extLst>
          </p:cNvPr>
          <p:cNvCxnSpPr>
            <a:cxnSpLocks/>
          </p:cNvCxnSpPr>
          <p:nvPr/>
        </p:nvCxnSpPr>
        <p:spPr bwMode="auto">
          <a:xfrm>
            <a:off x="1279172" y="4712796"/>
            <a:ext cx="0" cy="46227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562E5F6D-DFA3-410E-9F69-D4016689E9D8}"/>
              </a:ext>
            </a:extLst>
          </p:cNvPr>
          <p:cNvCxnSpPr>
            <a:cxnSpLocks/>
          </p:cNvCxnSpPr>
          <p:nvPr/>
        </p:nvCxnSpPr>
        <p:spPr bwMode="auto">
          <a:xfrm>
            <a:off x="1279172" y="5052122"/>
            <a:ext cx="2232248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feld 56">
            <a:extLst>
              <a:ext uri="{FF2B5EF4-FFF2-40B4-BE49-F238E27FC236}">
                <a16:creationId xmlns:a16="http://schemas.microsoft.com/office/drawing/2014/main" id="{32162D14-F08C-4475-9708-033A5055853F}"/>
              </a:ext>
            </a:extLst>
          </p:cNvPr>
          <p:cNvSpPr txBox="1"/>
          <p:nvPr/>
        </p:nvSpPr>
        <p:spPr>
          <a:xfrm>
            <a:off x="8358043" y="4279086"/>
            <a:ext cx="2304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>
                <a:solidFill>
                  <a:schemeClr val="accent2"/>
                </a:solidFill>
              </a:rPr>
              <a:t>Projektstart</a:t>
            </a:r>
          </a:p>
          <a:p>
            <a:pPr algn="ctr"/>
            <a:r>
              <a:rPr lang="de-DE" sz="1100" b="1" dirty="0">
                <a:solidFill>
                  <a:schemeClr val="bg1">
                    <a:lumMod val="65000"/>
                  </a:schemeClr>
                </a:solidFill>
              </a:rPr>
              <a:t>01.04.2022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205F88B-5864-4249-818A-FB55E9085C74}"/>
              </a:ext>
            </a:extLst>
          </p:cNvPr>
          <p:cNvSpPr txBox="1"/>
          <p:nvPr/>
        </p:nvSpPr>
        <p:spPr>
          <a:xfrm>
            <a:off x="576864" y="1562695"/>
            <a:ext cx="11216518" cy="9736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2000" b="1" dirty="0">
                <a:sym typeface="Wingdings" panose="05000000000000000000" pitchFamily="2" charset="2"/>
              </a:rPr>
              <a:t>Von der Einreichung des Förderantrags bis zum Projektstart sind nur vier Monate vergangen</a:t>
            </a:r>
          </a:p>
          <a:p>
            <a:pPr marL="285750" indent="-285750" algn="l"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de-DE" sz="2000" dirty="0">
                <a:sym typeface="Wingdings" panose="05000000000000000000" pitchFamily="2" charset="2"/>
              </a:rPr>
              <a:t>Intensive und regelmäßige Abstimmung zwischen den Projektpartnern (10 Gebietskörper-</a:t>
            </a:r>
            <a:r>
              <a:rPr lang="de-DE" sz="2000" dirty="0" err="1">
                <a:sym typeface="Wingdings" panose="05000000000000000000" pitchFamily="2" charset="2"/>
              </a:rPr>
              <a:t>schaften</a:t>
            </a:r>
            <a:r>
              <a:rPr lang="de-DE" sz="2000" dirty="0">
                <a:sym typeface="Wingdings" panose="05000000000000000000" pitchFamily="2" charset="2"/>
              </a:rPr>
              <a:t>) notwendig, ca. alle zwei Wochen</a:t>
            </a:r>
          </a:p>
          <a:p>
            <a:pPr marL="285750" indent="-285750" algn="l"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de-DE" sz="2000" dirty="0">
                <a:sym typeface="Wingdings" panose="05000000000000000000" pitchFamily="2" charset="2"/>
              </a:rPr>
              <a:t>Begleitung des Vergabeverfahrens durch rechtliche Beratung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123032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kt 36" hidden="1">
            <a:extLst>
              <a:ext uri="{FF2B5EF4-FFF2-40B4-BE49-F238E27FC236}">
                <a16:creationId xmlns:a16="http://schemas.microsoft.com/office/drawing/2014/main" id="{BE9716B5-449E-8F47-99CF-7126707432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484" imgH="486" progId="TCLayout.ActiveDocument.1">
                  <p:embed/>
                </p:oleObj>
              </mc:Choice>
              <mc:Fallback>
                <p:oleObj name="think-cell Folie" r:id="rId3" imgW="484" imgH="486" progId="TCLayout.ActiveDocument.1">
                  <p:embed/>
                  <p:pic>
                    <p:nvPicPr>
                      <p:cNvPr id="37" name="Objekt 36" hidden="1">
                        <a:extLst>
                          <a:ext uri="{FF2B5EF4-FFF2-40B4-BE49-F238E27FC236}">
                            <a16:creationId xmlns:a16="http://schemas.microsoft.com/office/drawing/2014/main" id="{BE9716B5-449E-8F47-99CF-712670743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40C6628-DEB7-C247-A50B-89102A67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HyAllgäu*-Bodensee liefert die Grundlage für die Ausschreibung von H</a:t>
            </a:r>
            <a:r>
              <a:rPr lang="de-DE" baseline="-25000"/>
              <a:t>2</a:t>
            </a:r>
            <a:r>
              <a:rPr lang="de-DE"/>
              <a:t>-Bussen im ÖPNV.</a:t>
            </a:r>
            <a:endParaRPr lang="de-DE" dirty="0"/>
          </a:p>
        </p:txBody>
      </p:sp>
      <p:sp>
        <p:nvSpPr>
          <p:cNvPr id="23" name="Fußzeilenplatzhalter 5">
            <a:extLst>
              <a:ext uri="{FF2B5EF4-FFF2-40B4-BE49-F238E27FC236}">
                <a16:creationId xmlns:a16="http://schemas.microsoft.com/office/drawing/2014/main" id="{7F9F97BF-D5C5-1CD8-0155-B1E1152FE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A541E1C-4421-4EC6-9365-89D126641935}"/>
              </a:ext>
            </a:extLst>
          </p:cNvPr>
          <p:cNvSpPr txBox="1"/>
          <p:nvPr/>
        </p:nvSpPr>
        <p:spPr>
          <a:xfrm>
            <a:off x="666800" y="1202303"/>
            <a:ext cx="86805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u="sng" dirty="0">
                <a:latin typeface="+mn-lt"/>
              </a:rPr>
              <a:t>ÖPNV-Ausschreibung im Landkreis Lindau (Bodensee):</a:t>
            </a:r>
            <a:endParaRPr lang="de-DE" sz="2000" b="1" u="sng" dirty="0">
              <a:latin typeface="+mn-lt"/>
            </a:endParaRPr>
          </a:p>
          <a:p>
            <a:endParaRPr lang="de-DE" sz="2000" u="sng" dirty="0">
              <a:latin typeface="+mn-lt"/>
            </a:endParaRPr>
          </a:p>
          <a:p>
            <a:endParaRPr lang="de-DE" sz="2000" u="sng" dirty="0">
              <a:latin typeface="+mn-lt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AD7EE958-FD73-4E60-9094-0313C5497EC1}"/>
              </a:ext>
            </a:extLst>
          </p:cNvPr>
          <p:cNvSpPr txBox="1"/>
          <p:nvPr/>
        </p:nvSpPr>
        <p:spPr>
          <a:xfrm>
            <a:off x="666799" y="1738206"/>
            <a:ext cx="11104195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dirty="0"/>
              <a:t>Ausschreibung aller Regionalbuslinien im Landkreis (in 5 Linienbündeln) im September 2022 </a:t>
            </a:r>
            <a:r>
              <a:rPr lang="de-DE" sz="1600" dirty="0"/>
              <a:t>(Betriebsstart: Dezember 2023)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dirty="0"/>
              <a:t>„Für die </a:t>
            </a:r>
            <a:r>
              <a:rPr lang="de-DE" b="1" dirty="0"/>
              <a:t>Linienbündel 1 und 4</a:t>
            </a:r>
            <a:r>
              <a:rPr lang="de-DE" dirty="0"/>
              <a:t> ist vom Bieter </a:t>
            </a:r>
            <a:r>
              <a:rPr lang="de-DE" u="sng" dirty="0"/>
              <a:t>verpflichtend</a:t>
            </a:r>
            <a:r>
              <a:rPr lang="de-DE" dirty="0"/>
              <a:t> eine Ausrüstung aller Fahrzeuge der Kategorie A mit einem Wasserstoffantrieb inkl. der dafür notwendigen Betankungsinfrastruktur optional anzubieten.“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dirty="0"/>
              <a:t>„Für die </a:t>
            </a:r>
            <a:r>
              <a:rPr lang="de-DE" b="1" dirty="0"/>
              <a:t>übrigen Bündel</a:t>
            </a:r>
            <a:r>
              <a:rPr lang="de-DE" dirty="0"/>
              <a:t> ist ein solches Angebot jeweils </a:t>
            </a:r>
            <a:r>
              <a:rPr lang="de-DE" u="sng" dirty="0"/>
              <a:t>möglich</a:t>
            </a:r>
            <a:r>
              <a:rPr lang="de-DE" dirty="0"/>
              <a:t>.“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dirty="0"/>
              <a:t>„Die Entscheidung, ob der Zuschlag auf ein Diesel- oder </a:t>
            </a:r>
            <a:br>
              <a:rPr lang="de-DE" dirty="0"/>
            </a:br>
            <a:r>
              <a:rPr lang="de-DE" dirty="0"/>
              <a:t>Wasserstoff-Angebot erteilt wird, trifft der Auftraggeber.“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3188ACD2-B590-41B6-B79C-CD23A12DF7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9387"/>
          <a:stretch/>
        </p:blipFill>
        <p:spPr>
          <a:xfrm>
            <a:off x="8513424" y="3194065"/>
            <a:ext cx="3257570" cy="2858006"/>
          </a:xfrm>
          <a:prstGeom prst="rect">
            <a:avLst/>
          </a:prstGeom>
        </p:spPr>
      </p:pic>
      <p:sp>
        <p:nvSpPr>
          <p:cNvPr id="35" name="Ellipse 34">
            <a:extLst>
              <a:ext uri="{FF2B5EF4-FFF2-40B4-BE49-F238E27FC236}">
                <a16:creationId xmlns:a16="http://schemas.microsoft.com/office/drawing/2014/main" id="{9355621F-5156-438B-9180-B5A92EF008E7}"/>
              </a:ext>
            </a:extLst>
          </p:cNvPr>
          <p:cNvSpPr/>
          <p:nvPr/>
        </p:nvSpPr>
        <p:spPr bwMode="auto">
          <a:xfrm>
            <a:off x="10025592" y="4501072"/>
            <a:ext cx="1115988" cy="936104"/>
          </a:xfrm>
          <a:prstGeom prst="ellipse">
            <a:avLst/>
          </a:prstGeom>
          <a:solidFill>
            <a:srgbClr val="FF0000">
              <a:alpha val="40000"/>
            </a:srgb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48" charset="-128"/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45DEF618-FF84-4916-9DF2-54C7A15B86C5}"/>
              </a:ext>
            </a:extLst>
          </p:cNvPr>
          <p:cNvSpPr/>
          <p:nvPr/>
        </p:nvSpPr>
        <p:spPr bwMode="auto">
          <a:xfrm rot="20424878">
            <a:off x="9057362" y="4787149"/>
            <a:ext cx="1756923" cy="389069"/>
          </a:xfrm>
          <a:prstGeom prst="ellipse">
            <a:avLst/>
          </a:prstGeom>
          <a:solidFill>
            <a:srgbClr val="FF0000">
              <a:alpha val="40000"/>
            </a:srgb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48" charset="-128"/>
            </a:endParaRP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541EB18D-E53E-4844-AC84-1FC71DF1DE5D}"/>
              </a:ext>
            </a:extLst>
          </p:cNvPr>
          <p:cNvSpPr txBox="1"/>
          <p:nvPr/>
        </p:nvSpPr>
        <p:spPr>
          <a:xfrm>
            <a:off x="778672" y="4241387"/>
            <a:ext cx="7432518" cy="19312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i="1" u="sng" dirty="0"/>
              <a:t>Wieso Konzentration auf einzelne Bündel?</a:t>
            </a:r>
          </a:p>
          <a:p>
            <a:pPr marL="285750" indent="-285750">
              <a:spcBef>
                <a:spcPts val="300"/>
              </a:spcBef>
              <a:buFontTx/>
              <a:buChar char="-"/>
            </a:pPr>
            <a:r>
              <a:rPr lang="de-DE" sz="1600" i="1" dirty="0"/>
              <a:t>Größere H</a:t>
            </a:r>
            <a:r>
              <a:rPr lang="de-DE" sz="1600" i="1" baseline="-25000" dirty="0"/>
              <a:t>2</a:t>
            </a:r>
            <a:r>
              <a:rPr lang="de-DE" sz="1600" i="1" dirty="0"/>
              <a:t>-Flottengröße schafft Grundlage für Verkehrsunternehmen bzw. Auftraggeber, an Fördergelder für die Busbeschaffung zu gelangen</a:t>
            </a:r>
          </a:p>
          <a:p>
            <a:pPr marL="285750" indent="-285750">
              <a:spcBef>
                <a:spcPts val="300"/>
              </a:spcBef>
              <a:buFontTx/>
              <a:buChar char="-"/>
            </a:pPr>
            <a:r>
              <a:rPr lang="de-DE" sz="1600" i="1" dirty="0"/>
              <a:t>Topographische und klimatische Gegebenheiten begründen den Einsatz von H</a:t>
            </a:r>
            <a:r>
              <a:rPr lang="de-DE" sz="1600" i="1" baseline="-25000" dirty="0"/>
              <a:t>2</a:t>
            </a:r>
            <a:r>
              <a:rPr lang="de-DE" sz="1600" i="1" dirty="0"/>
              <a:t>-Bussen speziell im Westallgäu</a:t>
            </a:r>
          </a:p>
          <a:p>
            <a:pPr marL="285750" indent="-285750">
              <a:spcBef>
                <a:spcPts val="300"/>
              </a:spcBef>
              <a:buFontTx/>
              <a:buChar char="-"/>
            </a:pPr>
            <a:r>
              <a:rPr lang="de-DE" sz="1600" i="1" dirty="0"/>
              <a:t>Eine zentrale (mobile) H</a:t>
            </a:r>
            <a:r>
              <a:rPr lang="de-DE" sz="1600" i="1" baseline="-25000" dirty="0"/>
              <a:t>2</a:t>
            </a:r>
            <a:r>
              <a:rPr lang="de-DE" sz="1600" i="1" dirty="0"/>
              <a:t>-Tankstelle, nicht jeder Anbieter muss eigene H</a:t>
            </a:r>
            <a:r>
              <a:rPr lang="de-DE" sz="1600" i="1" baseline="-25000" dirty="0"/>
              <a:t>2</a:t>
            </a:r>
            <a:r>
              <a:rPr lang="de-DE" sz="1600" i="1" dirty="0"/>
              <a:t>-Tankstelle vorhalten (Wirtschaftlichkeit)</a:t>
            </a:r>
          </a:p>
        </p:txBody>
      </p:sp>
    </p:spTree>
    <p:extLst>
      <p:ext uri="{BB962C8B-B14F-4D97-AF65-F5344CB8AC3E}">
        <p14:creationId xmlns:p14="http://schemas.microsoft.com/office/powerpoint/2010/main" val="3362568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kt 36" hidden="1">
            <a:extLst>
              <a:ext uri="{FF2B5EF4-FFF2-40B4-BE49-F238E27FC236}">
                <a16:creationId xmlns:a16="http://schemas.microsoft.com/office/drawing/2014/main" id="{BE9716B5-449E-8F47-99CF-7126707432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484" imgH="486" progId="TCLayout.ActiveDocument.1">
                  <p:embed/>
                </p:oleObj>
              </mc:Choice>
              <mc:Fallback>
                <p:oleObj name="think-cell Folie" r:id="rId3" imgW="484" imgH="486" progId="TCLayout.ActiveDocument.1">
                  <p:embed/>
                  <p:pic>
                    <p:nvPicPr>
                      <p:cNvPr id="37" name="Objekt 36" hidden="1">
                        <a:extLst>
                          <a:ext uri="{FF2B5EF4-FFF2-40B4-BE49-F238E27FC236}">
                            <a16:creationId xmlns:a16="http://schemas.microsoft.com/office/drawing/2014/main" id="{BE9716B5-449E-8F47-99CF-712670743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40C6628-DEB7-C247-A50B-89102A67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Problemstellungen bei Kosten und Wasserstoffbezug konnten in der ÖPNV-Ausschreibung gelöst werden.</a:t>
            </a:r>
            <a:endParaRPr lang="de-DE" dirty="0"/>
          </a:p>
        </p:txBody>
      </p:sp>
      <p:sp>
        <p:nvSpPr>
          <p:cNvPr id="23" name="Fußzeilenplatzhalter 5">
            <a:extLst>
              <a:ext uri="{FF2B5EF4-FFF2-40B4-BE49-F238E27FC236}">
                <a16:creationId xmlns:a16="http://schemas.microsoft.com/office/drawing/2014/main" id="{7F9F97BF-D5C5-1CD8-0155-B1E1152FE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C615125-6126-4D25-9E5F-D9094F7A989F}"/>
              </a:ext>
            </a:extLst>
          </p:cNvPr>
          <p:cNvSpPr txBox="1"/>
          <p:nvPr/>
        </p:nvSpPr>
        <p:spPr>
          <a:xfrm>
            <a:off x="767997" y="1199829"/>
            <a:ext cx="111872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i="1" u="sng" dirty="0"/>
              <a:t>Problemstellung</a:t>
            </a:r>
            <a:r>
              <a:rPr lang="de-DE" sz="1600" b="1" u="sng" dirty="0"/>
              <a:t> </a:t>
            </a:r>
            <a:r>
              <a:rPr lang="de-DE" sz="1600" b="1" i="1" u="sng" dirty="0">
                <a:solidFill>
                  <a:srgbClr val="C00000"/>
                </a:solidFill>
              </a:rPr>
              <a:t>Kosten</a:t>
            </a:r>
          </a:p>
          <a:p>
            <a:endParaRPr lang="de-DE" sz="1600" b="1" u="sng" dirty="0"/>
          </a:p>
          <a:p>
            <a:r>
              <a:rPr lang="de-DE" sz="1600" dirty="0"/>
              <a:t>Der Landkreis hat sich für die Umstellung der Bündel 1 und 4 auf Wasserstoffbetrieb erfolgreich um eine </a:t>
            </a:r>
            <a:r>
              <a:rPr lang="de-DE" sz="1600" b="1" dirty="0"/>
              <a:t>Förderung</a:t>
            </a:r>
            <a:r>
              <a:rPr lang="de-DE" sz="1600" dirty="0"/>
              <a:t> im Rahmen des Bundesprogramms zur Förderung alternativer Antriebe von Bussen im Personenverkehr beworben.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600" dirty="0">
                <a:sym typeface="Wingdings" panose="05000000000000000000" pitchFamily="2" charset="2"/>
              </a:rPr>
              <a:t>Förderung von insgesamt 6 BZ-Bussen mit jeweils 80 % der Mehrkosten gegenüber der Dieselreferenz.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600" dirty="0">
                <a:sym typeface="Wingdings" panose="05000000000000000000" pitchFamily="2" charset="2"/>
              </a:rPr>
              <a:t>Die Förderung wird auf das </a:t>
            </a:r>
            <a:r>
              <a:rPr lang="de-DE" sz="1600" dirty="0" err="1">
                <a:sym typeface="Wingdings" panose="05000000000000000000" pitchFamily="2" charset="2"/>
              </a:rPr>
              <a:t>bezuschlagte</a:t>
            </a:r>
            <a:r>
              <a:rPr lang="de-DE" sz="1600" dirty="0">
                <a:sym typeface="Wingdings" panose="05000000000000000000" pitchFamily="2" charset="2"/>
              </a:rPr>
              <a:t> Verkehrsunternehmen übertragen (Beschaffung der Busse erfolgt über das Verkehrsunternehmen).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1600" dirty="0">
              <a:sym typeface="Wingdings" panose="05000000000000000000" pitchFamily="2" charset="2"/>
            </a:endParaRPr>
          </a:p>
          <a:p>
            <a:r>
              <a:rPr lang="de-DE" sz="1600" b="1" i="1" u="sng" dirty="0">
                <a:sym typeface="Wingdings" panose="05000000000000000000" pitchFamily="2" charset="2"/>
              </a:rPr>
              <a:t>Problemstellung </a:t>
            </a:r>
            <a:r>
              <a:rPr lang="de-DE" sz="1600" b="1" i="1" u="sng" dirty="0">
                <a:solidFill>
                  <a:srgbClr val="C00000"/>
                </a:solidFill>
                <a:sym typeface="Wingdings" panose="05000000000000000000" pitchFamily="2" charset="2"/>
              </a:rPr>
              <a:t>Wasserstoffbezug</a:t>
            </a:r>
            <a:r>
              <a:rPr lang="de-DE" sz="1600" b="1" i="1" u="sng" dirty="0">
                <a:sym typeface="Wingdings" panose="05000000000000000000" pitchFamily="2" charset="2"/>
              </a:rPr>
              <a:t> (insb. grün/emissionsfrei)</a:t>
            </a:r>
          </a:p>
          <a:p>
            <a:endParaRPr lang="de-DE" sz="1600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600" dirty="0">
                <a:sym typeface="Wingdings" panose="05000000000000000000" pitchFamily="2" charset="2"/>
              </a:rPr>
              <a:t>Regionale Produktionsanlage für grünen Wasserstoff befindet sich im fortgeschrittenen Planungsstadium.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600" dirty="0">
                <a:sym typeface="Wingdings" panose="05000000000000000000" pitchFamily="2" charset="2"/>
              </a:rPr>
              <a:t>Sollte ein Bezug des Wasserstoffs aus dieser Quelle möglich sein, kann der Auftraggeber verlangen, den Wasserstoff aus dieser Quelle zu beziehen.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600" dirty="0">
                <a:sym typeface="Wingdings" panose="05000000000000000000" pitchFamily="2" charset="2"/>
              </a:rPr>
              <a:t>Mehrkosten gegenüber der ursprünglich kalkulierten Bezugsquelle werden auf Nachweis erstattet.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1600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1600" dirty="0">
              <a:sym typeface="Wingdings" panose="05000000000000000000" pitchFamily="2" charset="2"/>
            </a:endParaRPr>
          </a:p>
          <a:p>
            <a:endParaRPr lang="de-DE" sz="1600" dirty="0"/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53E59433-3645-4F0F-90AD-0ADD5F4FECFE}"/>
              </a:ext>
            </a:extLst>
          </p:cNvPr>
          <p:cNvSpPr/>
          <p:nvPr/>
        </p:nvSpPr>
        <p:spPr>
          <a:xfrm>
            <a:off x="91440" y="5285232"/>
            <a:ext cx="998058" cy="438912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D4963ED-F73A-4B59-943A-56677EE17A53}"/>
              </a:ext>
            </a:extLst>
          </p:cNvPr>
          <p:cNvSpPr txBox="1"/>
          <p:nvPr/>
        </p:nvSpPr>
        <p:spPr>
          <a:xfrm>
            <a:off x="1167320" y="5173539"/>
            <a:ext cx="10787974" cy="96926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b="1" dirty="0"/>
              <a:t>DEZ 2022: Zuschlag auf H2-Antrieb im Linienbündel 4 </a:t>
            </a:r>
            <a:r>
              <a:rPr lang="de-DE" sz="1600" b="1" dirty="0"/>
              <a:t>(Westallgäu / meiste Fahrplankilometer) </a:t>
            </a:r>
            <a:r>
              <a:rPr lang="de-DE" b="1" dirty="0"/>
              <a:t>erteilt.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b="1" dirty="0"/>
              <a:t>Ab Anfang 2024 werden im LK Lindau (Bodensee) H2-Busse im Linienbetrieb im Einsatz sein.</a:t>
            </a:r>
          </a:p>
        </p:txBody>
      </p:sp>
    </p:spTree>
    <p:extLst>
      <p:ext uri="{BB962C8B-B14F-4D97-AF65-F5344CB8AC3E}">
        <p14:creationId xmlns:p14="http://schemas.microsoft.com/office/powerpoint/2010/main" val="2229684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767F17-BE6F-D5AC-5137-A210AB391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HyAllgäu</a:t>
            </a:r>
            <a:r>
              <a:rPr lang="de-DE" dirty="0"/>
              <a:t>*-Bodensee schafft ein integriertes Konzept für die H</a:t>
            </a:r>
            <a:r>
              <a:rPr lang="de-DE" baseline="-25000" dirty="0"/>
              <a:t>2</a:t>
            </a:r>
            <a:r>
              <a:rPr lang="de-DE" dirty="0"/>
              <a:t>-Erzeugung, Verteilung und Absatz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76C9DD-87D3-31AD-F9A3-E45F3C0CC6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de-DE" b="1" dirty="0"/>
              <a:t>Wasserstoffanwendungen im Mobilitätssektor </a:t>
            </a:r>
          </a:p>
          <a:p>
            <a:pPr lvl="1">
              <a:spcBef>
                <a:spcPts val="300"/>
              </a:spcBef>
            </a:pPr>
            <a:r>
              <a:rPr lang="de-DE" sz="1800" dirty="0"/>
              <a:t>Busse (ÖPNV, Reiseverkehr), </a:t>
            </a:r>
          </a:p>
          <a:p>
            <a:pPr lvl="1">
              <a:spcBef>
                <a:spcPts val="300"/>
              </a:spcBef>
            </a:pPr>
            <a:r>
              <a:rPr lang="de-DE" sz="1800" dirty="0"/>
              <a:t>Lkw </a:t>
            </a:r>
            <a:r>
              <a:rPr lang="de-DE" sz="1600" dirty="0"/>
              <a:t>(z.B. Speditionen, Werks- &amp; Industrielogistik, Abfallentsorgung), </a:t>
            </a:r>
            <a:endParaRPr lang="de-DE" sz="1800" dirty="0"/>
          </a:p>
          <a:p>
            <a:pPr lvl="1">
              <a:spcBef>
                <a:spcPts val="300"/>
              </a:spcBef>
            </a:pPr>
            <a:r>
              <a:rPr lang="de-DE" sz="1800" dirty="0"/>
              <a:t>Bodenseeschifffahrt &amp; Bahn</a:t>
            </a:r>
          </a:p>
          <a:p>
            <a:pPr lvl="1">
              <a:spcBef>
                <a:spcPts val="300"/>
              </a:spcBef>
            </a:pPr>
            <a:r>
              <a:rPr lang="de-DE" sz="1800" dirty="0"/>
              <a:t>Flugzeugschlepper, Sonderfahrzeuge</a:t>
            </a:r>
          </a:p>
          <a:p>
            <a:pPr>
              <a:spcBef>
                <a:spcPts val="300"/>
              </a:spcBef>
            </a:pPr>
            <a:r>
              <a:rPr lang="de-DE" dirty="0"/>
              <a:t>Untersuchung von </a:t>
            </a:r>
            <a:r>
              <a:rPr lang="de-DE" b="1" dirty="0"/>
              <a:t>Quartierslösungen</a:t>
            </a:r>
          </a:p>
          <a:p>
            <a:pPr>
              <a:spcBef>
                <a:spcPts val="300"/>
              </a:spcBef>
            </a:pPr>
            <a:r>
              <a:rPr lang="de-DE" dirty="0"/>
              <a:t>Aufbau öffentlicher </a:t>
            </a:r>
            <a:r>
              <a:rPr lang="de-DE" b="1" dirty="0"/>
              <a:t>Wasserstoff-Tankstellen</a:t>
            </a:r>
          </a:p>
          <a:p>
            <a:pPr>
              <a:spcBef>
                <a:spcPts val="300"/>
              </a:spcBef>
            </a:pPr>
            <a:r>
              <a:rPr lang="de-DE" dirty="0"/>
              <a:t>Aufbau einer </a:t>
            </a:r>
            <a:r>
              <a:rPr lang="de-DE" b="1" dirty="0"/>
              <a:t>grünen regionalen H</a:t>
            </a:r>
            <a:r>
              <a:rPr lang="de-DE" b="1" baseline="-25000" dirty="0"/>
              <a:t>2</a:t>
            </a:r>
            <a:r>
              <a:rPr lang="de-DE" b="1" dirty="0"/>
              <a:t>-Versorgung</a:t>
            </a:r>
          </a:p>
          <a:p>
            <a:pPr>
              <a:spcBef>
                <a:spcPts val="300"/>
              </a:spcBef>
            </a:pP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A5F0072-A4CC-FFF4-CD81-BCFEF1BD1E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Schwerpunkte des Konzepts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8C8E2C8-CC93-0153-723F-961C7AB84B7D}"/>
              </a:ext>
            </a:extLst>
          </p:cNvPr>
          <p:cNvSpPr txBox="1"/>
          <p:nvPr/>
        </p:nvSpPr>
        <p:spPr>
          <a:xfrm>
            <a:off x="601042" y="5287811"/>
            <a:ext cx="11248057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2000" b="1" dirty="0"/>
              <a:t>Ziel ist die Schaffung und der Aufbau eines diversifizierten </a:t>
            </a:r>
            <a:br>
              <a:rPr lang="de-DE" sz="2000" b="1" dirty="0"/>
            </a:br>
            <a:r>
              <a:rPr lang="de-DE" sz="2000" b="1" dirty="0"/>
              <a:t>regionaler Wasserstoff (H</a:t>
            </a:r>
            <a:r>
              <a:rPr lang="de-DE" sz="2000" b="1" baseline="-25000" dirty="0"/>
              <a:t>2</a:t>
            </a:r>
            <a:r>
              <a:rPr lang="de-DE" sz="2000" b="1" dirty="0"/>
              <a:t>) Marktes im polyzentrischen ländlichen Raum.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F219E1-03A4-4EC6-66F8-37322C9E8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1367" y="6501598"/>
            <a:ext cx="5292000" cy="153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de-D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2. HyLand Symposium, 26. April 2023, Berlin - HyAllgäu*-Bodensee (HyExpert II)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46D1746-757F-165B-E3D9-96400C847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20" y="1829265"/>
            <a:ext cx="4145280" cy="11695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534C600-D854-8878-F9F4-FB34A9F69F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/>
          <a:stretch/>
        </p:blipFill>
        <p:spPr>
          <a:xfrm>
            <a:off x="10637520" y="3111139"/>
            <a:ext cx="1402080" cy="20787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2F3E715-CFB6-70FA-DE3F-6BBAE2875E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731" y="3957134"/>
            <a:ext cx="1696720" cy="1134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A19D69D-E078-CF9A-97CB-3ED1F394DC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222" y="4006043"/>
            <a:ext cx="1537324" cy="1134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Grafik 14" descr="Ein Bild, das Text, Straße, draußen, orange enthält.&#10;&#10;Automatisch generierte Beschreibung">
            <a:extLst>
              <a:ext uri="{FF2B5EF4-FFF2-40B4-BE49-F238E27FC236}">
                <a16:creationId xmlns:a16="http://schemas.microsoft.com/office/drawing/2014/main" id="{96C2717B-F880-C9B5-5961-DC3230B830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77" y="2861031"/>
            <a:ext cx="1944769" cy="1047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30791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arte enthält.&#10;&#10;Automatisch generierte Beschreibung">
            <a:extLst>
              <a:ext uri="{FF2B5EF4-FFF2-40B4-BE49-F238E27FC236}">
                <a16:creationId xmlns:a16="http://schemas.microsoft.com/office/drawing/2014/main" id="{6621A3BC-9C79-11EF-CF7E-E2D2C11D4CA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273" y="1291297"/>
            <a:ext cx="6204269" cy="48897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2E597B2-49C6-B86C-0E4C-92F93EAEF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Es wurden mit den Akteuren aus dem Netzwerk mögliche H</a:t>
            </a:r>
            <a:r>
              <a:rPr lang="de-DE" baseline="-25000"/>
              <a:t>2</a:t>
            </a:r>
            <a:r>
              <a:rPr lang="de-DE"/>
              <a:t>-Projektansätze untersucht…. 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0F9DA1A-14FA-DE0D-E26D-8CC03414CE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Lokale Akteure: </a:t>
            </a:r>
          </a:p>
        </p:txBody>
      </p:sp>
      <p:sp>
        <p:nvSpPr>
          <p:cNvPr id="41" name="Inhaltsplatzhalter 2">
            <a:extLst>
              <a:ext uri="{FF2B5EF4-FFF2-40B4-BE49-F238E27FC236}">
                <a16:creationId xmlns:a16="http://schemas.microsoft.com/office/drawing/2014/main" id="{13422DAA-CDAF-A4C7-682D-AFC02F7F3E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2584" y="1829265"/>
            <a:ext cx="5530562" cy="3009065"/>
          </a:xfrm>
        </p:spPr>
        <p:txBody>
          <a:bodyPr/>
          <a:lstStyle/>
          <a:p>
            <a:r>
              <a:rPr lang="de-DE" dirty="0"/>
              <a:t>Akteursnetzwerk zu Projektbeginn</a:t>
            </a:r>
          </a:p>
          <a:p>
            <a:r>
              <a:rPr lang="de-DE" dirty="0"/>
              <a:t>Ansprache &gt;100 Akteure</a:t>
            </a:r>
          </a:p>
          <a:p>
            <a:r>
              <a:rPr lang="de-DE" dirty="0"/>
              <a:t>Bei Interesse / Rückmeldung, </a:t>
            </a:r>
          </a:p>
          <a:p>
            <a:pPr lvl="1"/>
            <a:r>
              <a:rPr lang="de-DE" dirty="0"/>
              <a:t>Einzelinterviews (Webkon, Tel.)</a:t>
            </a:r>
          </a:p>
          <a:p>
            <a:pPr lvl="1"/>
            <a:r>
              <a:rPr lang="de-DE" dirty="0"/>
              <a:t>Austausch Fachveranstaltungen </a:t>
            </a:r>
          </a:p>
          <a:p>
            <a:pPr lvl="1"/>
            <a:r>
              <a:rPr lang="de-DE" dirty="0"/>
              <a:t>Prüfung spezifischer </a:t>
            </a:r>
            <a:br>
              <a:rPr lang="de-DE" dirty="0"/>
            </a:br>
            <a:r>
              <a:rPr lang="de-DE" dirty="0"/>
              <a:t>Projektansätze, Potenziale zu:</a:t>
            </a:r>
          </a:p>
          <a:p>
            <a:pPr lvl="2"/>
            <a:r>
              <a:rPr lang="de-DE" dirty="0"/>
              <a:t>H</a:t>
            </a:r>
            <a:r>
              <a:rPr lang="de-DE" baseline="-25000" dirty="0"/>
              <a:t>2</a:t>
            </a:r>
            <a:r>
              <a:rPr lang="de-DE" dirty="0"/>
              <a:t>-Erzeugung</a:t>
            </a:r>
          </a:p>
          <a:p>
            <a:pPr lvl="2"/>
            <a:r>
              <a:rPr lang="de-DE" dirty="0"/>
              <a:t>H</a:t>
            </a:r>
            <a:r>
              <a:rPr lang="de-DE" baseline="-25000" dirty="0"/>
              <a:t>2</a:t>
            </a:r>
            <a:r>
              <a:rPr lang="de-DE" dirty="0"/>
              <a:t>-Nutzung</a:t>
            </a:r>
          </a:p>
          <a:p>
            <a:pPr lvl="2"/>
            <a:r>
              <a:rPr lang="de-DE" dirty="0"/>
              <a:t>H</a:t>
            </a:r>
            <a:r>
              <a:rPr lang="de-DE" baseline="-25000" dirty="0"/>
              <a:t>2</a:t>
            </a:r>
            <a:r>
              <a:rPr lang="de-DE" dirty="0"/>
              <a:t>-Infrastruktur </a:t>
            </a:r>
          </a:p>
          <a:p>
            <a:pPr lvl="2"/>
            <a:r>
              <a:rPr lang="de-DE" dirty="0"/>
              <a:t>Abwärmenutzung </a:t>
            </a:r>
          </a:p>
          <a:p>
            <a:pPr lvl="1"/>
            <a:endParaRPr lang="de-DE" dirty="0"/>
          </a:p>
        </p:txBody>
      </p:sp>
      <p:sp>
        <p:nvSpPr>
          <p:cNvPr id="42" name="Inhaltsplatzhalter 2">
            <a:extLst>
              <a:ext uri="{FF2B5EF4-FFF2-40B4-BE49-F238E27FC236}">
                <a16:creationId xmlns:a16="http://schemas.microsoft.com/office/drawing/2014/main" id="{3E765F96-ABFF-F61B-D672-D3B6333E4650}"/>
              </a:ext>
            </a:extLst>
          </p:cNvPr>
          <p:cNvSpPr txBox="1">
            <a:spLocks/>
          </p:cNvSpPr>
          <p:nvPr/>
        </p:nvSpPr>
        <p:spPr>
          <a:xfrm>
            <a:off x="4589983" y="1446364"/>
            <a:ext cx="5530562" cy="530307"/>
          </a:xfrm>
          <a:prstGeom prst="rect">
            <a:avLst/>
          </a:prstGeom>
        </p:spPr>
        <p:txBody>
          <a:bodyPr lIns="0">
            <a:no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Marlett" pitchFamily="2" charset="2"/>
              <a:buChar char="4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marR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2188" marR="0" indent="-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Symbol" panose="05050102010706020507" pitchFamily="18" charset="2"/>
              <a:buChar char="-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7788" marR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1313" marR="0" indent="-2635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Corbel" panose="020B0503020204020204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5524B77-ED66-7249-ECE0-3F51AAC15541}"/>
              </a:ext>
            </a:extLst>
          </p:cNvPr>
          <p:cNvSpPr txBox="1"/>
          <p:nvPr/>
        </p:nvSpPr>
        <p:spPr>
          <a:xfrm>
            <a:off x="10501169" y="3332018"/>
            <a:ext cx="738909" cy="193964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</a:pPr>
            <a:r>
              <a:rPr lang="de-DE" sz="700">
                <a:solidFill>
                  <a:schemeClr val="bg1">
                    <a:lumMod val="65000"/>
                  </a:schemeClr>
                </a:solidFill>
              </a:rPr>
              <a:t>Fuchstal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BA1AFA3-3C53-D9BD-185E-3BCF0505C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2. HyLand Symposium, 26. April 2023, Berlin - HyAllgäu*-Bodensee (HyExpert II)</a:t>
            </a:r>
          </a:p>
        </p:txBody>
      </p:sp>
    </p:spTree>
    <p:extLst>
      <p:ext uri="{BB962C8B-B14F-4D97-AF65-F5344CB8AC3E}">
        <p14:creationId xmlns:p14="http://schemas.microsoft.com/office/powerpoint/2010/main" val="1863787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THINKCELLUNDODONOTDELETE" val="0"/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MBAQEBAQEBAQEBAQEBAQIAAAAAAAAAAwAAAAMAAAAA/////wQAPwwAAAAAAAAAAAAAIAD///////////////8AAAD////////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/COa4enRvRLmO8GD87I/EIFAAAAAAADAAAAAwADAAAAAQADAAIA////////BAAAAAMAEAALMsLlHTVdfkOCM50eK+0xngUAAAABAAMAAAAAAAMAAAACAAMAAAAAAP///////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aAAZMaW5rZWRTaGFwZXNEYXRhUHJvcGVydHlfMAUAAAAAAAQAAAADAAQAAAABAAQAAAAAAP///////wQAAAAAAP///////wMAAQEDAAAAAwD///////8lAAZMaW5rZWRTaGFwZVByZXNlbnRhdGlvblNldHRpbmdzRGF0YV8wBQAAAAE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PCOa4enRvRLmO8GD87I/EIDRGF0YQAbAAAABExpbmtlZFNoYXBlRGF0YQAFAAAAAAACTmFtZQAZAAAATGlua2VkU2hhcGVzRGF0YVByb3BlcnR5ABBWZXJzaW9uAAAAAAAJTGFzdFdyaXRlAGmKuyOBAQAAAAEA/////8YAxgAAAAVfaWQAEAAAAAQywuUdNV1+Q4IznR4r7TGeA0RhdGEAUwAAAAhQcmVzZW50YXRpb25TY2FubmVkRm9yTGlua2VkU2hhcGVzAAECTnVtYmVyRm9ybWF0U2VwYXJhdG9yTW9kZQAKAAAAQXV0b21hdGljAAACTmFtZQAkAAAATGlua2VkU2hhcGVQcmVzZW50YXRpb25TZXR0aW5nc0RhdGEAEFZlcnNpb24AAAAAAAlMYXN0V3JpdGUAuoq7I4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  <p:tag name="EMPOWER_OVERLAY_IGNORE" val="Yes please."/>
  <p:tag name="MIO_SELECTION_PROXY" val="00000fb9-0018-0000-a756-213d000000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HART_TEMPLATE_TYPE" val="D2EF9A34-22BD-4E94-B644-A8849194BE2A"/>
  <p:tag name="UNIQUEID" val="84b0c2a9-3680-4fd4-b9be-8d92fad4455e"/>
  <p:tag name="DATALABELS - VALUE" val="True"/>
  <p:tag name="DATALABELS - BACKGROUND" val="True"/>
  <p:tag name="METADATA - EXACTFONTSIZE" val="12"/>
  <p:tag name="METADATA - EXCELNUMBERFORMAT" val="General"/>
  <p:tag name="COLUMNSUMS - VISIBLE" val="True"/>
  <p:tag name="MIO_SKIP_CDCHECK" val="true"/>
  <p:tag name="NA_EXTENSION_LIST_ADDED" val="yes."/>
  <p:tag name="EMPOWER DO NOT TRANSLATE" val="true"/>
  <p:tag name=" - MIN_VERSION_NEEDED" val="8.10.200.0"/>
  <p:tag name="LAST_TOUCHED_CHARTS_VERSION" val="9.0"/>
  <p:tag name="RUNTIME_ID" val="ec2f4904-9874-498b-b8b5-4b084d1eacf1"/>
  <p:tag name="EMPOWERCHARTSPROPERTIES_A_0" val="AAAAAAH//////////wEAAAAAAAAAAAAAACoqIFRoaXMgaXMgYSBMaXRlREIgZmlsZSAqKgelARMAAABz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IAAAAAAAAAAzAAAACQAAAF9pZD0kLl9pZAEDAAAAAAADAAAAAQADAAAACwAAAE5hbWU9JC5OYW1lAAQAAAAAAAQAAAABAAQAAAARAAAAVmVyc2lvbj0kLlZlcnNpb24ABQAAAAAABQAAAAEABQAAACMAAABDb21iaUluZGV4PSQuTmFtZSArICdfJyArICQuVmVyc2lvbgE6AAAAAAA6AAAAAQA6AAAAAAAAAAD///////8AAAAAAAD/////AAAAAAD///////8AAAAAAAD/////AAAAAAD///////8AAAAAAAD/////AAAAAAD///////8AAAAAAAD/////AAAAAAD///////8AAAAAAAD/////AAAAAAD///////8AAAAAAAD/////AAAAAAD///////8AAAAAAAD/////AAAAAAD///////8AAAAAAAD/////AAAAAAD///////8AAAAAAAD/////AAAAAAD///////8AAAAAAAD/////AAAAAAD///////8AAAAAAAD/////AAAAAAD///////8AAAAAAAD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wYEBAEBAQEBAQEBAQEBAUIAAAAAAAAAAwAAAAMAAAAA/////yIA1QMAAAAAAAAAAAAAIAD///////////////8AAAD///////////////8DAAAAAgD///////8DAAAAAgD///////8DAAAACgD///////8DAAAACwD///////8DAAAADQD///////8DAAAADQD///////8DAAAADQ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CE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zoAAAACABAACxO68gEllcpOrkoGJHBnehMGAAAAAAADAAAAAAADAAAAAwADAAAAAAADAAAABQADAAEA////////OgAAAAMAEAAL+WmnBtMqSkCdY4M3XblFHgYAAAABAAMAAAACAAMAAAAEAAQAAQD///////86AAAABAAQAAvoQDwg4p+cRo88d7L2pJvjBgAAAAIAAwAAAAMAAwAAAAUABQACAP///////zoAAAAFABAAC0OeQCDax+xLgLzBdD3FHFcGAAAAAwADAAAABAADAAAABgADAAAAAgADAAAACQAGAAEA////////OgAAAAYAEAALyRrWKe47ckWLVP364Fhg4wYAAAAEAAMAAAAFAAMAAAAHAAcAAQD///////86AAAABwAQAAsLvrUqjLjOTbcTLGft82l5BgAAAAUAAwAAAAYAAwAAAAgACAABAP///////zoAAAAIABAAC1wFkTrKJyFLhmED5xWI1D0GAAAABgADAAAABwADAAAACQAJAAIA////////OgAAAAkAEAALGaOcPo/nU0O+cT1mDwpCxQoAAAAAAAMAAAAIAAMAAAAKAAMAAAAFAAMAAAAKAAoAAwD///////86AAAACgAQAAuJzRtGCunyTIrMER26eKJsCgAAAAEAAwAAAAkAAwAAAAsAAwAAAAkAAwAAAAsAAwAAAAAAAwAAAAsACwAEAP///////zoAAAALABAAC7oP+V8WRFpIjpZzvlZMuOcKAAAAAgADAAAACgADAAAADAADAAAACgADAAAADAADAAAACgADAAAADAADAAAAAAADAAAADQAMAAMA////////OgAAAAwAEAALPIiuY6GOSUWxTDQegEvZvAoAAAADAAMAAAALAAMAAAANAAMAAAALAAMAAAANAAMAAAALAAMAAAANAA0ABwD///////86AAAADQAQAAsXAhJ+jzpORLjR1dh514c2CgAAAAQAAwAAAAwAAwAAAA4AAwAAAAwAAwAAAA4AAwAAAAwAAwAAABIAAwAAAAsAAwAAABQAAwAAAAAAAwAAABQAAwAAAAAAAwAAABQAAwAAAAAA////////DgACAP///////zoAAAAOABAACxgmw4jzciRMtI8/FBEIxgYKAAAABQADAAAADQADAAAADwADAAAADQADAAAADwAPAAIA////////OgAAAA8AEAALNJmtl1SVeka+WpOTQEM88QoAAAAGAAMAAAAOAAMAAAAQAAMAAAAOAAMAAAAQABAAAgD///////86AAAAEAAQAAuqhsya+4GcSpIZcWZhhUZKCgAAAAcAAwAAAA8AAwAAABEAAwAAAA8AAwAAABEAEQACAP///////zoAAAARABAAC5Opq6OIzjpPjE2rorjCgA8KAAAACAADAAAAEAADAAAAEgADAAAAEAADAAAAEgASAAMA////////OgAAABIAEAAL1FXupgzQwkq+oVkQ+tooUQoAAAAJAAMAAAARAAMAAAATAAMAAAARAAMAAAAUAAMAAAANAAMAAAAUABMAAQD///////86AAAAEwAQAAtOvyK0ka6jQqJhLCmjd23mCgAAAAoAAwAAABIAAwAAABQAFAAGAP///////zoAAAAUABAAC7ej3rrIITZHlDcfQrBQvF8KAAAACwADAAAAEwADAAAAFQADAAAAEgADAAAAFQADAAAAEgADAAAAGgADAAAADQADAAAAGgADAAAADQADAAAAHAADAAAADQD///////8VAAIA////////OgAAABUAEAALy4uqvZSSDEW0f6mrOwE7DAoAAAAMAAMAAAAUAAMAAAAWAAMAAAAUAAMAAAAXABYAAQD///////86AAAAFgAQAAvRWOzDHnBOT6yKPev3uV5BCgAAAA0AAwAAABUAAwAAABcAFwACAP///////zoAAAAXABAAC2UhPdSxKyFKigvkcX7HWE8KAAAADgADAAAAFgADAAAAGAADAAAAFQADAAAAGAAYAAIA////////OgAAABgAEAALAoFv1F64fU21KCGwnlPz/QoAAAAPAAMAAAAXAAMAAAAZAAMAAAAXAAMAAAAaABkAAQD///////86AAAAGQAQAAssx1HYEuwhSIr9LO0l10M0CgAAABAAAwAAABgAAwAAABoAGgAEAP///////zoAAAAaABAAC4lS+eKm0xFGi9lJdYWXKiEzAAAAAAADAAAAGQADAAAAGwADAAAAGAADAAAAHAADAAAAFAADAAAAHAADAAAAFAADAAAAHAAbAAEA////////OgAAABsAEAAL1lJ/56IxZE2AWCsq0mCMrTMAAAABAAMAAAAaAAMAAAAcABwABQD///////86AAAAHAAQAAth1lbugrXcTp130+xjLh8UMwAAAAIAAwAAABsAAwAAAB0AAwAAABoAAwAAAB0AAwAAABoAAwAAAB8AAwAAABoAAwAAAB8AAwAAABQAAwAAAB8AHQACAP///////zoAAAAdABAAC7oeZfD5icpJhsQIqU1xdCQzAAAAAwADAAAAHAADAAAAHgADAAAAHAADAAAAHwAeAAEA////////OgAAAB4AEAALB6Wh81dqCEOjfR+unjqFkjMAAAAEAAMAAAAdAAMAAAAfAB8ABQD///////86AAAAHwAQAAt6ki71oA+4RpsvbBVogkn5MwAAAAUAAwAAAB4AAwAAACAAAwAAAB0AAwAAACAAAwAAABwAAwAAACAAAwAAABwAAwAAACEAAwAAABwAAwAAACEAIAADAP///////zoAAAAgABAAC6PmUP4zgWRFjR3YPG8vpOIzAAAABgADAAAAHwADAAAAIQADAAAAHwADAAAAIQADAAAAHwADAAAAIQAhAAUA////////OgAAACEAEAALY0K4/+Om5EGPq9wOG8GimzkAAAAAAAMAAAAgAAMAAAABAAMAAAAgAP///////wMAAAAgAP///////wMAAAAfAP///////wMAAAAfAP///////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iAEwEAAAAAAAAAAAAACAB////////////////AAAA////////////////BAAAAAwA////////BAAAAAIA////////BAAAABQA////////BAAAABQA////////BAAAAB8A////////BAAAAB8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FAAAAAgD///////8hAAZDYXRlZ29yeUxhYmVsU2V0dGluZ3NEYXRhUHJvcGVydHkGAAAAAAAEAAAADgAEAAAAFAAEAAAAAAAEAAAAFAADAAMBBQAAAAMA////////CQAGV2F0ZXJmYWxsBgAAAAEABAAAAAYABAAAAAEABAAAABoA////////BAAAABoA////////BAAEAQUAAAAEAP///////w0ABk51bWJlckZvcm1hdHMGAAAAAgAEAAAADQAEAAAAEwAEAAAADQAEAAAAEAAEAAAADQAEAAAAGgAEAAAACgD///////8FAAEBBQAAAAUA////////JwAGUG9pbnRBbmRTZXJpZXNBZGRpdGlvblN0eWxlc0RlZmluaXRpb25zBgAAAAMABAAAABIABAAAABoABgABAQUAAAAGAP///////wwABlNlcmllc0xhYmVscwYAAAAEAAQAAAARAAQAAAADAAcAAwEFAAAABwD///////8OAAZDb21tb25TZXR0aW5ncwYAAAAFAAQAAAAVAAQAAAAZAAQAAAAVAAQAAAAZAAQAAAAUAAQAAAAgAAgAAQEFAAAACAD///////8TAAZHbG9iYWxDaGFydFNldHRpbmdzBgAAAAYABAAAAAsABAAAAB8ACQABAQUAAAAJAP///////wgABkF4ZXNEYXRhCgAAAAAABAAAAAwABAAAAB0ACgAEAQUAAAAKAP///////woABkxlZ2VuZERhdGEKAAAAAQAEAAAAHwAEAAAAGwAEAAAAHwAEAAAADQAEAAAAHwAEAAAADQAEAAAAHwAEAAAABAALAAEBBQAAAAsA////////FAAGR2VuZXJhbEV4Y2VsU2V0dGluZ3MKAAAAAgAEAAAAHgAEAAAACAAMAAEBBQAAAAwA////////GgAGQXV0b21hdGljQnJlYWtTZXR0aW5nc0RhdGEKAAAAAwAEAAAAAAAEAAAACQANAAMBBQAAAA0A////////CwAGTWFya2Vyc0RhdGEKAAAABAAEAAAAGwAEAAAABAAEAAAACgAEAAAABAAEAAAACgAEAAAABAAOAAEBBQAAAA4A////////GAAGQ2F0ZWdvcnlBeGlzRGF0YVByb3BlcnR5CgAAAAUABAAAABgABAAAAAIADwABAQUAAAAPAP///////x4ABlBvaW50QW5kU2VyaWVzU3R5bGVEZWZpbml0aW9ucwoAAAAGAAQAAAAaAAQAAAARABAAAgEFAAAAEAD///////8KAAZQZXJzb25hbElkCgAAAAcABAAAABMABAAAABIABAAAAAQABAAAABoAEQABAQUAAAARAP///////woABlNlcmllc0RhdGEKAAAACAAEAAAADwAEAAAABgASAAEBBQAAABIA////////DgAGUGxvdEFyZWFCb3JkZXIKAAAACQAEAAAAEAAEAAAABQATAAEBBQAAABMA////////CAAGT3ZlcmxheXMKAAAACgAEAAAABAAEAAAAEAAUAAQBBQAAABQA////////HAAGQ2hhcnRTdHlsZVN0YXR1c0luZm9ybWF0aW9ucwoAAAALAAQAAAACAAQAAAAcAAQAAAACAAQAAAAhAAQAAAAAAAQAAAAHAAQAAAAAAAQAAAAgABUAAgEFAAAAFQD///////8SAAZDb2x1bW5TdW1zU2V0dGluZ3MKAAAADAAEAAAAIQAEAAAABwAEAAAAIQAEAAAABwAWAAEBBQAAABYA////////CgAGRGF0YUxhYmVscwoAAAANAAQAAAAZAAQAAAAXABcAAQEFAAAAFwD///////8IAAZEYXRhTGluawoAAAAOAAQAAAAWAAQAAAAgABgAAQEFAAAAGAD///////8TAAZCcmVha01hbmFnZW1lbnREYXRhCgAAAA8ABAAAAB0ABAAAAA4AGQACAQUAAAAZAP///////xQABkRhdGFDaGFydENvQXV0aG9yaW5nCgAAABAABAAAAAcABAAAABYABAAAAAcABAAAACAAGgADAQUAAAAaAP///////yQABlBvaW50QW5kU2VyaWVzTWFya2VyU3R5bGVEZWZpbml0aW9uczMAAAAAAAQAAAAFAAQAAAAPAAQAAAAQAAQAAAADAAQAAAAEAAQAAAADABsAAQEFAAAAGwD///////8MAAZMaW5rRGF0YUxpc3QzAAAAAQAEAAAACgAEAAAADQAcAAEBBQAAABwA////////EQAGQ29sb3JEYXRhUHJvcGVydHkzAAAAAgAEAAAAFAAEAAAAIQAdAAEBBQAAAB0A////////HgAGQXp1cmVJbmZvcm1hdGlvblByb3RlY3Rpb25EYXRhMwAAAAMABAAAAAkABAAAABgAHgAEAQUAAAAeAP///////wsABkV4Y2VsTWlycm9yMwAAAAQABAAAACAABAAAAAsABAAAACAABAAAAB8ABAAAACAABAAAAB8ABAAAACAABAAAAB8AHwAGAQUAAAAfAP///////xAABkdyaWRsaW5lU2V0dGluZ3MzAAAABQAEAAAACAAEAAAACgAEAAAAHgAEAAAACgAEAAAAHgAEAAAACgAEAAAAHgAEAAAACgAEAAAAAAD///////8EAAAAAAD///////8gAAQBBQAAACAA////////GgAGRXhjZWxDb2xvck1vZGVEYXRhUHJvcGVydHkzAAAABgAEAAAAFwAEAAAAHgAEAAAAGQAEAAAAHgAEAAAABwAEAAAAHgAEAAAAFAAEAAAAHgAhAAIBBQAAACEA////////DAAGQ29sb3JJbmRpY2VzOQAAAAAABAAAABwABAAAABUABAAAABQABAAAAB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IgAhBgAAAAAAAAAAAAAgAv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L///////////////8AAA7///////8FAAAAF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COgAAAAIABAAAAAIABAACAAAAAAYAAAAAAAUAAAAAAAUAAAADAAUAAAAAAAUAAAADAAUAAAAAAAUAAAADAAUAAAAAAP///////wMAAwI6AAAAAwAEAAAAAwAEAAIAAAAABgAAAAEABQAAAAIABQAAAAUABQAAAAIABQAAAAcABQAAAAIABQAAAAcABAABAjoAAAAEAAQAAAAEAAQAAgEAAAAGAAAAAgAFAAAAHwAFAAAACgAFAAECOgAAAAUABAAAAAUABAACAAAAAAYAAAADAAUAAAADAAUAAAAHAAYAAgI6AAAABgAEAAAABgAEAAIDAAAABgAAAAQABQAAACEABQAAAAgABQAAACEABQAAAAkABwADAjoAAAAHAAQAAAAHAAQAAgAAAAAGAAAABQAFAAAABQAFAAAACwAFAAAAAwAFAAAAEAAFAAAAAwAFAAAAEgAIAAECOgAAAAgABAAAAAgABAACBAAAAAYAAAAGAAUAAAAGAAUAAAAJAAkAAgI6AAAACQAEAAAACQAEAAIEAAAACgAAAAAABQAAAAgABQAAABMABQAAAAYABQAAABMACgADAjoAAAAKAAQAAAAKAAQAAgEAAAAKAAAAAQAFAAAABAAFAAAADQAFAAAAHwAFAAAADgAFAAAAHwAFAAAADgALAAECOgAAAAsABAAAAAsABAACAAAAAAoAAAACAAUAAAAHAAUAAAAMAAwAAQI6AAAADAAEAAAADAAEAAIAAAAACgAAAAMABQAAAAsABQAAAA8ADQABAjoAAAANAAQAAAANAAQAAgEAAAAKAAAABAAFAAAACgAFAAAADgAOAAMCOgAAAA4ABAAAAA4ABAACAQAAAAoAAAAFAAUAAAANAAUAAAAXAAUAAAAKAAUAAAAgAAUAAAAKAAUAAAAhAA8AAQI6AAAADwAEAAAADwAEAAIAAAAACgAAAAYABQAAAAwABQAAABAAEAACAjoAAAAQAAQAAAAQAAQAAgAAAAAKAAAABwAFAAAADwAFAAAAEQAFAAAABwAFAAAAEgARAAECOgAAABEABAAAABEABAACAAAAAAoAAAAIAAUAAAAQAAUAAAASABIAAwI6AAAAEgAEAAAAEgAEAAIAAAAACgAAAAkABQAAABEABQAAABQABQAAABAABQAAABQABQAAAAcABQAAABUAEwACAjoAAAATAAQAAAATAAQAAgUAAAAKAAAACgAFAAAACQAFAAAAFgAFAAAACQAFAAAAFgAUAAICOgAAABQABAAAABQABAACAAAAAAoAAAALAAUAAAASAAUAAAAVAAUAAAASAAUAAAAVABUAAwI6AAAAFQAEAAAAFQAEAAIAAAAACgAAAAwABQAAABQABQAAABgABQAAABQABQAAABgABQAAABIABQAAABwAFgACAjoAAAAWAAQAAAAWAAQAAgYAAAAKAAAADQAFAAAAEwAFAAAAAQAFAAAAEwD///////8XAAECOgAAABcABAAAABcABAACAQAAAAoAAAAOAAUAAAAOAAUAAAAeABgAAgI6AAAAGAAEAAAAGAAEAAIAAAAACgAAAA8ABQAAABUABQAAABkABQAAABUABQAAABkAGQACAjoAAAAZAAQAAAAZAAQAAgAAAAAKAAAAEAAFAAAAGAAFAAAAGgAFAAAAGAAFAAAAHAAaAAECOgAAABoABAAAABoABAACAAAAADMAAAAAAAUAAAAZAAUAAAAbABsAAQI6AAAAGwAEAAAAGwAEAAIAAAAAMwAAAAEABQAAABoABQAAABwAHAADAjoAAAAcAAQAAAAcAAQAAgAAAAAzAAAAAgAFAAAAGwAFAAAAHQAFAAAAGQAFAAAAHQAFAAAAFQAFAAAAHwAdAAICOgAAAB0ABAAAAB0ABAACAAAAADMAAAADAAUAAAAcAAUAAAAfAAUAAAAcAAUAAAAfAB4AAQI6AAAAHgAEAAAAHgAEAAIBAAAAMwAAAAQABQAAABcABQAAACAAHwADAjoAAAAfAAQAAAAfAAQAAgAAAAAzAAAABQAFAAAAHQAFAAAABAAFAAAAHQAFAAAACgAFAAAAHAAFAAAACgAgAAICOgAAACAABAAAACAABAACAQAAADMAAAAGAAUAAAAeAAUAAAAhAAUAAAAOAAUAAAAhACEAAwI6AAAAIQAEAAAAIQAEAAICAAAAOQAAAAAABQAAACAABQAAAAYABQAAACAABQAAAAYABQAAAA4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AAAAT//////////wcAdwEAAAAAAAAAAAAA/////7sAuwAAAAVfaWQAEAAAAAQTuvIBJZXKTq5KBiRwZ3oTA0RhdGEASgAAAAhTaG93TmFtZQAACFNob3dWYWx1ZQAACFNob3dQZXJjZW50YWdlAAAQUGVyY2VudGFnZURlY2ltYWxQbGFjZXMAAAAAAAACTmFtZQAiAAAAQ2F0ZWdvcnlMYWJlbFNldHRpbmdzRGF0YVByb3BlcnR5ABBWZXJzaW9uAAAAAAAJTGFzdFdyaXRlAPbuynJ0AQAAAAEA/////2sAawAAAAVfaWQAEAAAAAT5aacG0ypKQJ1jgzdduUUeA0RhdGEAEgAAAAhJc1JldmVyc2VkAAAAAk5hbWUACgAAAFdhdGVyZmFsbAAQVmVyc2lvbgAAAAAACUxhc3RXcml0ZQDwjDDTYgEAAAACAP////+RApECAAAFX2lkABAAAAAE6EA8IOKfnEaPPHey9qSb4wNEYXRhADQCAAADTnVtYmVyRm9ybWF0VmFsdWVTdHJpbmdzABUCAAACTnVtYmVyRm9ybWF0SWRQcmltYXJ5Q2F0ZWdvcnkAJQAAADAwMDAwMDAwLTAwMDAtMDAwMC0wMDAwLTAwMDAwMDAwMDAwMAACQXJpdGhtZXRpY09wZXJhdGlvbklkUHJpbWFyeUNhdGVnb3J5ACUAAAA5ZTgxZTQ0MS01NzUwLTRiZmMtYmU2YS0xMWUyNDE4NzcyMWYAAlBlcmNlbnRGb3JtYXRJZFByaW1hcnlDYXRlZ29yeQADAAAAMCUAAk51bWJlckZvcm1hdElkUHJpbWFyeQAlAAAAMDAwMDAwMDAtMDAwMC0wMDAwLTAwMDAtMDAwMDAwMDAwMDAwAAJBcml0aG1ldGljT3BlcmF0aW9uSWRQcmltYXJ5ACUAAAA5ZTgxZTQ0MS01NzUwLTRiZmMtYmU2YS0xMWUyNDE4NzcyMWYAAlBlcmNlbnRGb3JtYXRJZFByaW1hcnkAAwAAADAlAAJOdW1iZXJGb3JtYXRJZFNlY29uZGFyeQAlAAAAMDAwMDAwMDAtMDAwMC0wMDAwLTAwMDAtMDAwMDAwMDAwMDAwAAJBcml0aG1ldGljT3BlcmF0aW9uSWRTZWNvbmRhcnkAJQAAADllODFlNDQxLTU3NTAtNGJmYy1iZTZhLTExZTI0MTg3NzIxZgACUGVyY2VudEZvcm1hdElkU2Vjb25kYXJ5AAMAAAAwJQAAAAJOYW1lAA4AAABOdW1iZXJGb3JtYXRzABBWZXJzaW9uAAEAAAAJTGFzdFdyaXRlAHW0XLtqAQAAAAMAPAAAAAAABAAHAAAAAAAFAP////97AHsAAAAFX2lkABAAAAAEC761Koy4zk23Eyxn7fNpeQNEYXRhAB0AAAAIRG9Ob3RTaG93RnVsbEVtZkFnYWluAAAAAk5hbWUADwAAAENvbW1vblNldHRpbmdzABBWZXJzaW9uAAAAAAAJTGFzdFdyaXRlAJtdT0aAAQAAAAYA/////wYKBgoAAAVfaWQAEAAAAARcBZE6yichS4ZhA+cViNQ9A0RhdGEAowkAAAhBdXRvbWF0aWNMYXlvdXRBY3RpdmUAAQhEZXNpcmVkSXNBYnNvbHV0ZU51bWJlckZvcm1hdFNlbGVjdGVkAAAEQWRkaXRpb25hbENoYXJ0TWFyZ2luRGF0YXMABQAAAAACRGF0YVJlZmVyZW5jZURpcmVjdGlvbgANAAAAU2VyaWVzQnlSb3dzAAJTZXJpZXNPcmRlcgAJAAAAUmV2ZXJzZWQAAlBvaW50T3JkZXIACgAAAEFzSW5FeGNlbAACUHJpbWFyeUF4aXNDcm9zc1R5cGUAGQAAAENyb3NzZXNCZXR3ZWVuQ2F0ZWdvcmllcwACU2Vjb25kYXJ5QXhpc0Nyb3NzVHlwZQAIAAAASW52YWxpZAAISXNDaGFydFRpdGxlVmlzaWJsZQAAA0NoYXJ0VGl0bGVEYXRhABUHAAAIV2FudFRvQmVWaXNpYmxlAAADVGV4dEJveERhdGEAnwYAAAVNYW5hZ2VkSWQAEAAAAARCN5LtSK9FRowxFPSDWh0uCEhhc0NoYW5nZXMAAAhVc2VOYW1lSW5zdGVhZE9mVGFnQXNJZAABCFNoYXBlUHJldmlvdXNseUNyZWF0ZWQAAQ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QABgAAAFRpdGVsAAJUZXh0SG9yaXpvbnRhbEFsaWdubWVudAAOAAAAbXNvQW5jaG9yTm9uZQACUGFyYWdyYXBoQWxpZ25tZW50AA8AAABtc29BbGlnbkNlbnRlcgACVGV4dFZlcnRpY2FsQWxpZ25tZW50AA0AAABtc29BbmNob3JUb3AAA0ZvbnRTdHlsZQBAAQAAEEZvbnRCYWNrZ3JvdW5kAAAAAAAIRm9udEJvbGQAAANGb250Q29sb3IAVQAAABBBAP8AAAAQUgAfAAAAEEcAIQAAABBCACAAAAABU2NBAAAAAAAAAPA/AVNjUgAAAACA1g+MPwFTY0cAAAAAgKQljz8BU2NCAAAAAAC8lI0/ABBGb250VGhlbWVDb2xvcgAAAAAAAUZvbnRUaW50QW5kU2hhZGUAAAAAAAAAAAAQRm9udFNjaGVtZUNvbG9yAAIAAAAIRm9udEl0YWxpYwAAAkZvbnROYW1lAAYAAABBcmlhbAABRm9udFNpemUAAAAAAAAAKEAIRm9udFN0cmlrZXRocm91Z2gAAAhGb250U3Vic2NyaXB0AAAIRm9udFN1cGVyc2NyaXB0AAAIRm9udFVuZGVybGluZQAAAAhTaXplVG9UZXh0V2lkdGgAAQhTaXplVG9UZXh0SGVpZ2h0AAEDVGV4dE1hcmdpbgA/AAAAAUxlZnQAAAAAAAAAAAABVG9wAAAAAAAAAAAAAVJpZ2h0AAAAAAAAAAAAAUJvdHRvbQAAAAAAAAAAAAACRGlzcGxheVRleHQABgAAAFRpdGVsAAFIZWlnaHQAAAAAANzuKkABV2lkdGgAAAAAAMZSNkABVG9wAAAAAAAAACRAAUxlZnQAAAAAoNNaYU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9mZnNldEZyb21Ib21lAEIAAAABWAAAAAAAAAAAAAFZAAAAAAAAAAAAAUxlbmd0aAAAAAAAAAAAAAFMZW5ndGhTcXVhcmVkAAAAAAAAAAAAAAABUGxvdFRvQ2hhcnRBcmVhUmF0aW8AAAAAAAAAAAACUmVuZGVyTW9kZQALAAAASHlicmlkVGV4dAADQ3VzdG9taXppbmdEZXNjcmlwdGlvbkRhdGEAdAAAAAJOYW1lABcAAABEZWZhdWx0RmxleEN1c3RvbWl6aW5nABBWZXJzaW9uAAEAAAAQTWlub3JWZXJzaW9uAAAAAAACTWlvQ2RJZAABAAAAAAJGbGV4Q3VzdG9taXppbmdUeXBlAAgAAABEZWZhdWx0AAABTGFzdFNlZW5XaWR0aAAAAAAAAMByQAFMYXN0U2VlbkhlaWdodAAAAAAAAEBvQAhNaWdyYXRpb25Ub1BlcmZvcm1hbmNlTW9kZURvbmUAAQVMYXN0U2VlblNsaWRlQ29sb3JUaGVtZU1kNUhhc2gAEAAAAAB2o4xW+HlVwhRx8G60L9jIAAJOYW1lABQAAABHbG9iYWxDaGFydFNldHRpbmdzABBWZXJzaW9uAAQAAAAJTGFzdFdyaXRlAOlaHee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F/////wgAAADnDwAAAAAAAAAAAADlbQAABV9pZAAQAAAABMka1inuO3JFi1T9+uBYYOMDRGF0YQCJbQAABFNlcmllTGFiZWxzAHdtAAADMADgFQAAAkFsaWdubWVudAAMAAAASW5DaGFydExlZnQAEFNlcmllc0luZGV4AAEAAAAQUG9pbnRJbmRleAABAAAAAU9mZnNldEZyb21DaGFydFBvaW50VG9MZWZ0AAAAAEBvZE1AAlRleHRBbGlnbm1lbnQABgAAAFJpZ2h0AANUZXh0Qm94AKIGAAAFTWFuYWdlZElkABAAAAAEwOOq3rZ0AkuQO0Uw4F5Q9A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AAYAAABCdXNzZQACVGV4dEhvcml6b250YWxBbGlnbm1lbnQADgAAAG1zb0FuY2hvck5vbmUAAlBhcmFncmFwaEFsaWdubWVudAAOAAAAbXNvQWxpZ25SaWdodAACVGV4dFZlcnRpY2FsQWxpZ25tZW50ABAAAABtc29BbmNob3JNaWRkbGUAA0ZvbnRTdHlsZQBBAQAAEEZvbnRCYWNrZ3JvdW5kAAAAAAAIRm9udEJvbGQAAANGb250Q29sb3IAVQAAABBBAP8AAAAQUgAAAAAAEEcAAAAAABBCAAAAAAABU2NBAAAAAAAAAPA/AVNjUgAAAAAAAAAAAAFTY0cAAAAAAAAAAAABU2NCAAAAAAAAAAAA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YAAABCdXNzZQABSGVpZ2h0AAAAAABlMy1AAVdpZHRoAAAAAEBvJEJAAVRvcAAAAAAgVoxqQAFMZWZ0AAAAAAAAAAA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qj8dipT6/0C4Id4YZNm9f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AAAAAAFZAAAAAAAAAAAAAANFbmQAGwAAAAFYAAAAAAAAAAAAAVkAAAAAAAAAAAAAAlN0YXJ0QXJyb3dIZWFkABEAAABtc29BcnJvd2hlYWROb25lAAJFbmRBcnJvd0hlYWQAEQAAAG1zb0Fycm93aGVhZE5vbmUABU1hbmFnZWRJZAAQAAAABMISeecQxVBCt5cXsZEsPp8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MIAAAABQcAAAAJAAAA5w8AAAAAAAAAAAAA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QG8kMkABWQAAAABI8XVrQAAISGFzTGVhZGVyTGluZQAACElzQ2VudGVyQXV0b21hdGljQWRqdXN0ZWQAAAhJc1VzZXJQb3NpdGlvbgAACEFkZFByZWZpeFNwYWNlAAEIQWRkUG9zdGZpeFNwYWNlAAECVGV4dAAGAAAAQnVzc2UACFJlcXVpcmVSZWxhdGl2ZVBvc2l0aW9uVXBncmFkZQAACElzR2VvbWV0cnlPdXRPZkJvdW5kcwAACERlbGV0ZWQAAQADMQDaFQAAAkFsaWdubWVudAAMAAAASW5DaGFydExlZnQAEFNlcmllc0luZGV4AAIAAAAQUG9pbnRJbmRleAABAAAAAU9mZnNldEZyb21DaGFydFBvaW50VG9MZWZ0AAAAAJAnY0dAAlRleHRBbGlnbm1lbnQABgAAAFJpZ2h0AANUZXh0Qm94AJ4GAAAFTWFuYWdlZElkABAAAAAEvu2YXK8Bj0CLRvfAy2LfDg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AAQAAABMa3cAAlRleHRIb3Jpem9udGFsQWxpZ25tZW50AA4AAABtc29BbmNob3JOb25lAAJQYXJhZ3JhcGhBbGlnbm1lbnQADgAAAG1zb0FsaWduUmlnaHQAAlRleHRWZXJ0aWNhbEFsaWdubWVudAAQAAAAbXNvQW5jaG9yTWlkZGxlAANGb250U3R5bGUAQQEAABBGb250QmFja2dyb3VuZAAAAAAACEZvbnRCb2xkAAADRm9udENvbG9yAFUAAAAQQQD/AAAAEFIAAAAAABBHAAAAAAAQQgAAAAAAAVNjQQAAAAAAAADwPwFTY1IAAAAAAAAAAAABU2NHAAAAAAAAAAAAAVNjQgAAAAAAAAAAAA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EAAAATGt3AAFIZWlnaHQAAAAAAGUzLUABV2lkdGgAAAAAIE9GOEABVG9wAAAAAMDTUWdAAUxlZnQAAAAAAAAAAA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YIbyT0ABWQAAAABINCdpQAADRW5kABsAAAABWAAAAABw64dHQAFZAAAAAEg0J2lAAAJTdGFydEFycm93SGVhZAARAAAAbXNvQXJyb3doZWFkTm9uZQACRW5kQXJyb3dIZWFkABEAAABtc29BcnJvd2hlYWROb25lAAVNYW5hZ2VkSWQAEAAAAASAy/4xiWq3SYFNW99Uh6Iy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QAAAAUIAAAANwAAAOcPAAAAAAAAAAAAAH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OA11TBAAVRvcAAAAABANCdpQAFMZWZ0AAAAAIDrh0dACEZsaXBIb3Jpem9udGFsbHkAAQ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Bw6wdGQAFZAAAAAEg0J2lAAANFbmQAGwAAAAFYAAAAAHDrh0dAAVkAAAAASDQnaUAAAlN0YXJ0QXJyb3dIZWFkABEAAABtc29BcnJvd2hlYWROb25lAAJFbmRBcnJvd0hlYWQAEQAAAG1zb0Fycm93aGVhZE5vbmUABU1hbmFnZWRJZAAQAAAABOdfa1pEa5dAkor0PFC/1n8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IQAFUb3AAAAAAQDQnaUABTGVmdAAAAACA6wdGQ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AgT0YoQAFZAAAAAOhuO2hAAAhIYXNMZWFkZXJMaW5lAAAISXNDZW50ZXJBdXRvbWF0aWNBZGp1c3RlZAAACElzVXNlclBvc2l0aW9uAAAIQWRkUHJlZml4U3BhY2UAAQhBZGRQb3N0Zml4U3BhY2UAAQJUZXh0AAQAAABMa3cACFJlcXVpcmVSZWxhdGl2ZVBvc2l0aW9uVXBncmFkZQAACElzR2VvbWV0cnlPdXRPZkJvdW5kcwAACERlbGV0ZWQAAQADMgDmFQAAAkFsaWdubWVudAAMAAAASW5DaGFydExlZnQAEFNlcmllc0luZGV4AAMAAAAQUG9pbnRJbmRleAABAAAAAU9mZnNldEZyb21DaGFydFBvaW50VG9MZWZ0AAAAAEBe805AAlRleHRBbGlnbm1lbnQABgAAAFJpZ2h0AANUZXh0Qm94AKYGAAAFTWFuYWdlZElkABAAAAAEpBSYd4ty60qBeJQ0uIisq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AAgAAABTY2hpZmZlAAJUZXh0SG9yaXpvbnRhbEFsaWdubWVudAAOAAAAbXNvQW5jaG9yTm9uZQACUGFyYWdyYXBoQWxpZ25tZW50AA4AAABtc29BbGlnblJpZ2h0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oAAAAE//////////8RAC0CAAAAAAAAAAAAAAsAAAAAAAEAPQAAAAAAAgD/////eQB5AAAABV9pZAAQAAAABLoP+V8WRFpIjpZzvlZMuOcDRGF0YQAVAAAACFNoYXBlc1JlbW92ZWQAAAACTmFtZQAVAAAAR2VuZXJhbEV4Y2VsU2V0dGluZ3MAEFZlcnNpb24AAAAAAAlMYXN0V3JpdGUACkyPqHwBAAAAAwD/////mQCZAAAABV9pZAAQAAAABDyIrmOhjklFsUw0HoBL2bwDRGF0YQAvAAAACElzQWN0aXZlAAAEVW5icmVha2FibGVTZXJpZXNJbmRpY2VzAAUAAAAAAAJOYW1lABsAAABBdXRvbWF0aWNCcmVha1NldHRpbmdzRGF0YQAQVmVyc2lvbgAAAAAACUxhc3RXcml0ZQC/2tnScAEAAAAEAA0AAAAAAAUADwAAAAAABgA7AAAAAAAHAP////9wAHAAAAAFX2lkABAAAAAEqobMmvuBnEqSGXFmYYVGSgNEYXRhABYAAAACUGVyc29uYWxJZAABAAAAAAACTmFtZQALAAAAUGVyc29uYWxJZAAQVmVyc2lvbgAAAAAACUxhc3RXcml0ZQDlhdQadwEAAAAIAP////+9Ab0BAAAFX2lkABAAAAAEk6mro4jOOk+MTauiuMKADwREYXRhAGMBAAADMABDAAAAEFNlcmllc0luZGV4AAEAAAAEWFZhbHVlcwAkAAAAAjAABgAAAEJhc2lzAAIxAAsAAABQcm9ncmVzc2l2AAAAAzEAQwAAABBTZXJpZXNJbmRleAACAAAABFhWYWx1ZXMAJAAAAAIwAAYAAABCYXNpcwACMQALAAAAUHJvZ3Jlc3NpdgAAAAMyAEMAAAAQU2VyaWVzSW5kZXgAAwAAAARYVmFsdWVzACQAAAACMAAGAAAAQmFzaXMAAjEACwAAAFByb2dyZXNzaXYAAAADMwBDAAAAEFNlcmllc0luZGV4AAQAAAAEWFZhbHVlcwAkAAAAAjAABgAAAEJhc2lzAAIxAAsAAABQcm9ncmVzc2l2AAAAAzQAQwAAABBTZXJpZXNJbmRleAAFAAAABFhWYWx1ZXMAJAAAAAIwAAYAAABCYXNpcwACMQALAAAAUHJvZ3Jlc3NpdgAAAAACTmFtZQALAAAAU2VyaWVzRGF0YQAQVmVyc2lvbgAAAAAACUxhc3RXcml0ZQDHdTnjhAEAAAAJAP////+1ALUAAAAFX2lkABAAAAAE1FXupgzQwkq+oVkQ+tooUQNEYXRhAFcAAAABTGVmdAAAAAAAAAAAAAFUb3AAAAAAAAAAAAABUmlnaHQAAAAAAAAAAAABQm90dG9tAAAAAAAAAAAAAU1hcmdpblRvTGVnZW5kAAAAAAAAAAAAAAJOYW1lAA8AAABQbG90QXJlYUJvcmRlcgAQVmVyc2lvbgAAAAAACUxhc3RXcml0ZQA6+b73YgEAAAAKAP////9dAF0AAAAFX2lkABAAAAAETr8itJGuo0KiYSwpo3dt5gREYXRhAAUAAAAAAk5hbWUACQAAAE92ZXJsYXlzABBWZXJzaW9uAAUAAAAJTGFzdFdyaXRlAJDYOuOEAQAAAAsA/////5IAkgAAAAVfaWQAEAAAAAS3o966yCE2R5Q3H0KwULxfA0RhdGEAJgAAAAhIYXNTdHlsZVJlcG9zaXRvcnlCZWVuTWlncmF0ZWQAAQACTmFtZQAdAAAAQ2hhcnRTdHlsZVN0YXR1c0luZm9ybWF0aW9ucwAQVmVyc2lvbgAAAAAACUxhc3RXcml0ZQA3X14+gQEAAAAMAP////+aAJoAAAAFX2lkABAAAAAEy4uqvZSSDEW0f6mrOwE7DANEYXRhADgAAAAIQXJlTmVnYXRpdmVTdW1zQXRPdGhlckVuZAAACEFyZUNvbHVtblN1bXNWaXNpYmxlAAAAAk5hbWUAEwAAAENvbHVtblN1bXNTZXR0aW5ncwAQVmVyc2lvbgAAAAAACUxhc3RXcml0ZQCW2DrjhAEAAAANABUAAAAAAA4A/////1IAUgAAAAVfaWQAEAAAAARlIT3UsSshSooL5HF+x1hPAk5hbWUACQAAAERhdGFMaW5rABBWZXJzaW9uAAEAAAAJTGFzdFdyaXRlAOAPkzF5AQAAAA8A/////3UAdQAAAAVfaWQAEAAAAAQCgW/UXrh9TbUoIbCeU/P9A0RhdGEAEgAAAARCcmVha3MABQAAAAAAAk5hbWUAFAAAAEJyZWFrTWFuYWdlbWVudERhdGEAEFZlcnNpb24AAAAAAAlMYXN0V3JpdGUABeXDQ2IBAAAAEAD/////7gbuBgAABV9pZAAQAAAABCzHUdgS7CFIiv0s7SXXQzQDRGF0YQCKBgAAA1dpZ2dsZVNoYXBlRGF0YQB0BgAAAkF1dG9TaGFwZVR5cGUACgAAAFJlY3RhbmdsZQAFTWFuYWdlZElkABAAAAAEULzjvZ38FkG1R8OwGUP8HQhIYXNDaGFuZ2VzAAAIVXNlTmFtZUluc3RlYWRPZlRhZ0FzSWQAAQhTaGFwZVByZXZpb3VzbHlDcmVhdGVkAAEDRmlsbENvbG9yAFUAAAAQQQAAAAAAEFIA/wAAABBHAP8AAAAQQgD/AAAAAVNjQQAAAAAAAAAAAAFTY1IAAAAAAAAA8D8BU2NHAAAAAAAAAPA/AVNjQgAAAAAAAADwP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PA/AVdpZHRoAAAAAAAAAPA/AVRvcAAAAADgAf0iQAFMZWZ0AAAAAOAB/SJ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ACTmFtZQAVAAAARGF0YUNoYXJ0Q29BdXRob3JpbmcAEFZlcnNpb24AAAAAAAlMYXN0V3JpdGUAvME844Q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LAAAABf////8MAAAA5w8AAAAAAAAAAAAAPx8AAAVfaWQAEAAAAAQZo5w+j+dTQ75xPWYPCkLFA0RhdGEA5x4AAARTYXZlZEF4aXNMYWJlbERhdGEAzh4AAAMwAFAKAAACQXhpc1R5cGUACAAAAHhsVmFsdWUAAkF4aXNHcm91cAAKAAAAeGxQcmltYXJ5AAhTY2hlbWVDb2xvckFwcGxpZWQAAAhGb250U3R5bGVVbmRlcmxpbmVkAAAIQXBwbHlPdmVyYWxsRm9udHNpemUAAQhJc1Zpc2libGUAAAhYbEF1dG9tYXRpY0NvbG9ySW5kZXhBcHBsaWVkAAAIVXNlRXhjZWxGb3JtYXRzV2hlbkRhdGVBeGlzAAADQXhpc1RpdGxlRGF0YQB5CAAAA1Bvc2l0aW9uADoAAAACQW5jaG9yAAsAAABBeGlzQ2VudGVyAAFSZWxhdGl2ZUFuY2hvck9mZnNldAAAAAAAAAAAAAAIV2FudFRvQmVWaXNpYmxlAAADVGV4dEJveERhdGEAlAYAAAVNYW5hZ2VkSWQAEAAAAATADGTftX/1RreEyVMeRDfr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QAAQAAAAACVGV4dEhvcml6b250YWxBbGlnbm1lbnQADgAAAG1zb0FuY2hvck5vbmUAAlBhcmFncmFwaEFsaWdubWVudAANAAAAbXNvQWxpZ25MZWZ0AAJUZXh0VmVydGljYWxBbGlnbm1lbnQADQAAAG1zb0FuY2hvclRvcAADRm9udFN0eWxlAEEBAAAQRm9udEJhY2tncm91bmQAAAAAAAhGb250Qm9sZAAAA0ZvbnRDb2xvcgBVAAAAEEEA/wAAABBSAAAAAAAQRwAAAAAAEEIAAAAAAAFTY0EAAAAAAAAA8D8BU2NSAAAAAAAAAAAAAVNjRwAAAAAAAAAAAAFTY0IAAAAAAAAAAAA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AAAAAAABVG9wAAAAAAAAAAAAAVJpZ2h0AAAAAAAAAAAAAUJvdHRvbQAAAAAAAAAAAAACRGlzcGxheVRleHQAAQAAAAABSGVpZ2h0AAAAAMCOQANAAVdpZHRoAAAAAKCZmbk/AVRvcAAAAAAAAAAQQAFMZWZ0AAAAAAAAABBACEZsaXBIb3Jpem9udGFsbHkAAAhGbGlwSG9yaXpvbnRhbGx5QXBwbGllZAAACEZsaXBWZXJ0aWNhbGx5AAAIRmxpcFZlcnRpY2FsbHlBcHBsaWVkAAABUm90YXRpb24AAAAAAADgcE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Qb3NzaWJsZUFyZWEAbwEAAAhJc0VtcHR5AAADTG9jYXRpb24AGwAAAAFYAAAAAAAAAAAAAVkAAAAAAAAAAAAAA1NpemUALgAAAAhJc0VtcHR5AAABV2lkdGgAAAAAAAAAAAABSGVpZ2h0AAAAAAAAAAAAAAFYAAAAAAAAAAAAAVkAAAAAAAAAAAABV2lkdGgAAAAAAAAAAAABSGVpZ2h0AAAAAAAAAAAAAUxlZnQAAAAAAAAAAAABVG9wAAAAAAAAAAAAAVJpZ2h0AAAAAAAAAAAAAUJvdHRvbQAAAAAAAAAAAANUb3BMZWZ0ABsAAAABWAAAAAAAAAAAAAFZAAAAAAAAAAAAAANUb3BSaWdodAAbAAAAAVgAAAAAAAAAAAABWQAAAAAAAAAAAAADQm90dG9tTGVmdAAbAAAAAVgAAAAAAAAAAAABWQAAAAAAAAAAAAADQm90dG9tUmlnaHQAGwAAAAFYAAAAAAAAAAAAAVkAAAAAAAAAAAAAAAAIVXNlQXV0b21hdGljTWFqb3JVbml0AAEIVXNlQXV0b21hdGljTWluaW11bVNjYWxlAAEIVXNlQXV0b21hdGljTWF4aW11bVNjYWxlAAEDRm9udENvbG9yAFUAAAAQQQD/AAAAEFIAHwAAABBHACEAAAAQQgAgAAAAAVNjQQAAAAAAAADwPwFTY1IAAAAAgNYPjD8BU2NHAAAAAICkJY8/AVNjQgAAAAAAvJSNPwAQRm9udFNjaGVtZUNvbG9yAAIAAAAQRm9udFRoZW1lQ29sb3IAAAAAAAFGb250VGludEFuZFNoYWRlAAAAAAAAAAAAAkxhYmVsUG9zaXRpb24ABQAAAE5vbmUAAAMxAB0KAAACQXhpc1R5cGUACAAAAHhsVmFsdWUAAkF4aXNHcm91cAAMAAAAeGxTZWNvbmRhcnkACFNjaGVtZUNvbG9yQXBwbGllZAAACEZvbnRTdHlsZVVuZGVybGluZWQAAAhBcHBseU92ZXJhbGxGb250c2l6ZQAACElzVmlzaWJsZQAACFhsQXV0b21hdGljQ29sb3JJbmRleEFwcGxpZWQAAAhVc2VFeGNlbEZvcm1hdHNXaGVuRGF0ZUF4aXMAAANBeGlzVGl0bGVEYXRhAEcIAAADUG9zaXRpb24AOgAAAAJBbmNob3IACwAAAEF4aXNDZW50ZXIAAVJlbGF0aXZlQW5jaG9yT2Zmc2V0AAAAAAAAAAAAAAhXYW50VG9CZVZpc2libGUAAANUZXh0Qm94RGF0YQBiBgAABU1hbmFnZWRJZAAQAAAABFnvgMW9UtFDoHzddImsVeI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Ehvcml6b250YWxBbGlnbm1lbnQADgAAAG1zb0FuY2hvck5vbmUAAlBhcmFncmFwaEFsaWdubWVudAANAAAAbXNvQWxpZ25MZWZ0AAJUZXh0VmVydGljYWxBbGlnbm1lbnQADQAAAG1zb0FuY2hvclRvcAADRm9udFN0eWxlACwBAAAQRm9udEJhY2tncm91bmQAAAAAAAhGb250Qm9sZAAAA0ZvbnRDb2xvcgBVAAAAEEEA/wAAABBSAAAAAAAQRwAAAAAAEEIAAAAAAAFTY0EAAAAAAAAA8D8BU2NSAAAAAAAAAAAAAVNjRwAAAAAAAAAAAAFTY0IAAAAAAAAAAAAAEEZvbnRUaGVtZUNvbG9yAAAAAAABRm9udFRpbnRBbmRTaGFkZQAAAAAAAAAAABBGb250U2NoZW1lQ29sb3IAAgAAAAhGb250SXRhbGljAAABRm9udFNpemUAAAAAAAAAKEAIRm9udFN0cmlrZXRocm91Z2gAAAhGb250U3Vic2NyaXB0AAAIRm9udFN1cGVyc2NyaXB0AAAIRm9udFVuZGVybGluZQAAAAhTaXplVG9UZXh0V2lkdGgAAQhTaXplVG9UZXh0SGVpZ2h0AAEDVGV4dE1hcmdpbgA/AAAAAUxlZnQAAAAAAAAAAAABVG9wAAAAAAAAAAAAAVJpZ2h0AAAAAAAAAAAAAUJvdHRvbQAAAAAAAAAAAAABSGVpZ2h0AAAAAAAAAAAAAVdpZHRoAAAAAAAAAAAAAVRvcAAADAAAAAULAAAA/////1gPjwAAAAAAAAAAAAAAAAAAEEABTGVmdAAAAAAAAAAQQAhGbGlwSG9yaXpvbnRhbGx5AAAIRmxpcEhvcml6b250YWxseUFwcGxpZWQAAAhGbGlwVmVydGljYWxseQAACEZsaXBWZXJ0aWNhbGx5QXBwbGllZAAAAVJvdGF0aW9uAAAAAAAA4HB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UG9zc2libGVBcmVhAG8BAAAISXNFbXB0eQAAA0xvY2F0aW9uABsAAAABWAAAAAAAAAAAAAFZAAAAAAAAAAAAAANTaXplAC4AAAAISXNFbXB0eQAAAVdpZHRoAAAAAAAAAAAAAUhlaWdodAAAAAAAAAAAAAABWAAAAAAAAAAAAAFZAAAAAAAAAAAAAVdpZHRoAAAAAAAAAAAAAUhlaWdodAAAAAAAAAAAAAFMZWZ0AAAAAAAAAAAAAVRvcAAAAAAAAAAAAAFSaWdodAAAAAAAAAAAAAFCb3R0b20AAAAAAAAAAAADVG9wTGVmdAAbAAAAAVgAAAAAAAAAAAABWQAAAAAAAAAAAAADVG9wUmlnaHQAGwAAAAFYAAAAAAAAAAAAAVkAAAAAAAAAAAAAA0JvdHRvbUxlZnQAGwAAAAFYAAAAAAAAAAAAAVkAAAAAAAAAAAAAA0JvdHRvbVJpZ2h0ABsAAAABWAAAAAAAAAAAAAFZAAAAAAAAAAAAAAAACFVzZUF1dG9tYXRpY01ham9yVW5pdAABCFVzZUF1dG9tYXRpY01pbmltdW1TY2FsZQABCFVzZUF1dG9tYXRpY01heGltdW1TY2FsZQABA0ZvbnRDb2xvcgBVAAAAEEEA/wAAABBSAAAAAAAQRwAAAAAAEEIAAAAAAAFTY0EAAAAAAAAA8D8BU2NSAAAAAAAAAAAAAVNjRwAAAAAAAAAAAAFTY0IAAAAAAAAAAAAAEEZvbnRTY2hlbWVDb2xvcgACAAAAEEZvbnRUaGVtZUNvbG9yAAAAAAABRm9udFRpbnRBbmRTaGFkZQAAAAAAAAAAAAJMYWJlbFBvc2l0aW9uAAIAAAAwAAADMgBTCgAAAkF4aXNUeXBlAAsAAAB4bENhdGVnb3J5AAJBeGlzR3JvdXAACgAAAHhsUHJpbWFyeQAIU2NoZW1lQ29sb3JBcHBsaWVkAAEIRm9udFN0eWxlVW5kZXJsaW5lZAAACEFwcGx5T3ZlcmFsbEZvbnRzaXplAAEISXNWaXNpYmxlAAEIWGxBdXRvbWF0aWNDb2xvckluZGV4QXBwbGllZAAACFVzZUV4Y2VsRm9ybWF0c1doZW5EYXRlQXhpcwABA0F4aXNUaXRsZURhdGEAeQgAAANQb3NpdGlvbgA6AAAAAkFuY2hvcgALAAAAQXhpc0NlbnRlcgABUmVsYXRpdmVBbmNob3JPZmZzZXQAAAAAAAAAAAAACFdhbnRUb0JlVmlzaWJsZQAAA1RleHRCb3hEYXRhAJQGAAAFTWFuYWdlZElkABAAAAAEGtJJz5hX5kaCCeh53HZsMQ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AAEAAAAAAlRleHRIb3Jpem9udGFsQWxpZ25tZW50AA4AAABtc29BbmNob3JOb25lAAJQYXJhZ3JhcGhBbGlnbm1lbnQADQAAAG1zb0FsaWduTGVmdAACVGV4dFZlcnRpY2FsQWxpZ25tZW50AA0AAABtc29BbmNob3JUb3AAA0ZvbnRTdHlsZQBBAQAAEEZvbnRCYWNrZ3JvdW5kAAAAAAAIRm9udEJvbGQAAANGb250Q29sb3IAVQAAABBBAP8AAAAQUgAAAAAAEEcAAAAAABBCAAAAAAABU2NBAAAAAAAAAPA/AVNjUgAAAAAAAAAAAAFTY0cAAAAAAAAAAAABU2NCAAAAAAAAAAAA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AAAAAAAAVRvcAAAAAAAAAAAAAFSaWdodAAAAAAAAAAAAAFCb3R0b20AAAAAAAAAAAAAAkRpc3BsYXlUZXh0AAEAAAAAAUhlaWdodAAAAADAjkADQAFXaWR0aAAAAACgmZm5PwFUb3AAAAAAAAAAEEABTGVmdAAAAAAAAAAQ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UG9zc2libGVBcmVhAG8BAAAISXNFbXB0eQAAA0xvY2F0aW9uABsAAAABWAAAAAAAAAAAAAFZAAAAAAAAAAAAAANTaXplAC4AAAAISXNFbXB0eQAAAVdpZHRoAAAAAAAAAAAAAUhlaWdodAAAAAAAAAAAAAABWAAAAAAAAAAAAAFZAAAAAAAAAAAAAVdpZHRoAAAAAAAAAAAAAUhlaWdodAAAAAAAAAAAAAFMZWZ0AAAAAAAAAAAAAVRvcAAAAAAAAAAAAAFSaWdodAAAAAAAAAAAAAFCb3R0b20AAAAAAAAAAAADVG9wTGVmdAAbAAAAAVgAAAAAAAAAAAABWQAAAAAAAAAAAAADVG9wUmlnaHQAGwAAAAFYAAAAAAAAAAAAAVkAAAAAAAAAAAAAA0JvdHRvbUxlZnQAGwAAAAFYAAAAAAAAAAAAAVkAAAAAAAAAAAAAA0JvdHRvbVJpZ2h0ABsAAAABWAAAAAAAAAAAAAFZAAAAAAAAAAAAAAAACFVzZUF1dG9tYXRpY01ham9yVW5pdAABCFVzZUF1dG9tYXRpY01pbmltdW1TY2FsZQABCFVzZUF1dG9tYXRpY01heGltdW1TY2FsZQABA0ZvbnRDb2xvcgBVAAAAEEEA/wAAABBSAB8AAAAQRwAhAAAAEEIAIAAAAAFTY0EAAAAAAAAA8D8BU2NSAAAAAIDWD4w/AVNjRwAAAACApCWPPwFTY0IAAAAAALyUjT8AEEZvbnRTY2hlbWVDb2xvcgACAAAAEEZvbnRUaGVtZUNvbG9yAAAAAAABRm9udFRpbnRBbmRTaGFkZQAAAAAAAAAAAAJMYWJlbFBvc2l0aW9uAAUAAABOb25lAAAAAAJOYW1lAAkAAABBeGVzRGF0YQAQVmVyc2lvbgAEAAAACUxhc3RXcml0ZQA0BzXjhAEAAAAAAAAAAAAAAAAAAAAAAAAAAAAAAAAAAAAAAAAAAAAAAAAAAAAAAAAAAAAAAAAAAAAAAAAAAAAAAAAAAAAAAAAAAAAAAAAAAAAAAAAAAAAAAAAAAAAAAAAAAAAAAAAAAAAAAAAAAAAAAAAAAAAAAAAAAAAAAAAAAAAAAAAAAAAAAAAAAAAAAAAAAAAAAAAAAA0AAAAF/////w4AAADnDwAAAAAAAAAAAADHFAAABV9pZAAQAAAABBcCEn6POk5EuNHV2HnXhzYDRGF0YQBsFAAAA1Nlcmllc1N0eWxlcwDLAgAAAzEAYAEAAAJTdHlsZQASAAAAeGxNYXJrZXJTdHlsZU5vbmUAEFNpemUACAAAAANDb2xvcgBVAAAAEEEA/wAAABBSABIAAAAQRwA/AAAAEEIAbgAAAAFTY0EAAAAAAAAA8D8BU2NSAAAAAECpxng/AVNjRwAAAACgI3OpPwFTY0IAAAAAAGb1wz8AAVRpbnQAAAAAAAAAAAADVGhlbWVDb2xvclBvc2l0aW9uALYAAAACX3R5cGUAUQAAAGVtcG93ZXIuQ2hhcnRzLkNvbW1vbi5Db2xvclRyYW5zbGF0aW9uLlRoZW1lQ29sb3JQb3NpdGlvbiwgZW1wb3dlci5DaGFydHMuQ29tbW9uABBUaGVtZUNvbG9yU2NoZW1lSW5kZXgABQAAAAJJbmRleAAHAAAATm9UaW50AAhJc0RlZmF1bHRDb2xvcgAAEERlZmF1bHRDb2xvckluZGV4AP////8AAAMyAGABAAACU3R5bGUAEgAAAHhsTWFya2VyU3R5bGVOb25lABBTaXplAAgAAAADQ29sb3IAVQAAABBBAP8AAAAQUgCFAAAAEEcAmwAAABBCALMAAAABU2NBAAAAAAAAAPA/AVNjUgAAAADgwAXOPwFTY0cAAAAAAFH61D8BU2NCAAAAAKCs2dw/AAFUaW50AAAAAAAAAAAAA1RoZW1lQ29sb3JQb3NpdGlvbgC2AAAAAl90eXBlAFEAAABlbXBvd2VyLkNoYXJ0cy5Db21tb24uQ29sb3JUcmFuc2xhdGlvbi5UaGVtZUNvbG9yUG9zaXRpb24sIGVtcG93ZXIuQ2hhcnRzLkNvbW1vbgAQVGhlbWVDb2xvclNjaGVtZUluZGV4AAYAAAACSW5kZXgABwAAAE5vVGludAAISXNEZWZhdWx0Q29sb3IAABBEZWZhdWx0Q29sb3JJbmRleAD/////AAAABFBvaW50U3R5bGVzAEkRAAADMAC3AQAAA1BvaW50QWRkcmVzcwAzAAAAEFNlcmllc0luZGV4AAEAAAAQUG9pbnRJbmRleAABAAAACElzUG9pbnRTdW0AAAADTWFya2VyU3R5bGVEYXRhAGABAAACU3R5bGUAEgAAAHhsTWFya2VyU3R5bGVOb25lABBTaXplAAgAAAADQ29sb3IAVQAAABBBAP8AAAAQUgASAAAAEEcAPwAAABBCAG4AAAABU2NBAAAAAAAAAPA/AVNjUgAAAABAqcZ4PwFTY0cAAAAAoCNzqT8BU2NCAAAAAABm9cM/AAFUaW50AAAAAAAAAAAAA1RoZW1lQ29sb3JQb3NpdGlvbgC2AAAAAl90eXBlAFEAAABlbXBvd2VyLkNoYXJ0cy5Db21tb24uQ29sb3JUcmFuc2xhdGlvbi5UaGVtZUNvbG9yUG9zaXRpb24sIGVtcG93ZXIuQ2hhcnRzLkNvbW1vbgAQVGhlbWVDb2xvclNjaGVtZUluZGV4AAUAAAACSW5kZXgABwAAAE5vVGludAAISXNEZWZhdWx0Q29sb3IAABBEZWZhdWx0Q29sb3JJbmRleAD/////AAAAAzEAtwEAAANQb2ludEFkZHJlc3MAMwAAABBTZXJpZXNJbmRleAABAAAAEFBvaW50SW5kZXgAAgAAAAhJc1BvaW50U3VtAAAAA01hcmtlclN0eWxlRGF0YQBgAQAAAlN0eWxlABIAAAB4bE1hcmtlclN0eWxlTm9uZQAQU2l6ZQAIAAAAA0NvbG9yAFUAAAAQQQD/AAAAEFIAEgAAABBHAD8AAAAQQgBuAAAAAVNjQQAAAAAAAADwPwFTY1IAAAAAQKnGeD8BU2NHAAAAAKAjc6k/AVNjQgAAAAAAZvXDPwABVGludAAAAAAAAAAAAANUaGVtZUNvbG9yUG9zaXRpb24AtgAAAAJfdHlwZQBRAAAAZW1wb3dlci5DaGFydHMuQ29tbW9uLkNvbG9yVHJhbnNsYXRpb24uVGhlbWVDb2xvclBvc2l0aW9uLCBlbXBvd2VyLkNoYXJ0cy5Db21tb24AEFRoZW1lQ29sb3JTY2hlbWVJbmRleAAFAAAAAkluZGV4AAcAAABOb1RpbnQACElzRGVmYXVsdENvbG9yAAAQRGVmYXVsdENvbG9ySW5kZXgA/////wAAAAMyALcBAAADUG9pbnRBZGRyZXNzADMAAAAQU2VyaWVzSW5kZXgAAQAAABBQb2ludEluZGV4AAMAAAAISXNQb2ludFN1bQAAAANNYXJrZXJTdHlsZURhdGEAYAEAAAJTdHlsZQASAAAAeGxNYXJrZXJTdHlsZU5vbmUAEFNpemUACAAAAANDb2xvcgBVAAAAEEEA/wAAABBSABIAAAAQRwA/AAAAEEIAbgAAAAFTY0EAAAAAAAAA8D8BU2NSAAAAAECpxng/AVNjRwAAAACgI3OpPwFTY0IAAAAAAGb1wz8AAVRpbnQAAAAAAAAAAAADVGhlbWVDb2xvclBvc2l0aW9uALYAAAACX3R5cGUAUQAAAGVtcG93ZXIuQ2hhcnRzLkNvbW1vbi5Db2xvclRyYW5zbGF0aW9uLlRoZW1lQ29sb3JQb3NpdGlvbiwgZW1wb3dlci5DaGFydHMuQ29tbW9uABBUaGVtZUNvbG9yU2NoZW1lSW5kZXgABQAAAAJJbmRleAAHAAAATm9UaW50AAhJc0RlZmF1bHRDb2xvcgAAEERlZmF1bHRDb2xvckluZGV4AP////8AAAADMwC3AQAAA1BvaW50QWRkcmVzcwAzAAAAEFNlcmllc0luZGV4AAEAAAAQUG9pbnRJbmRleAAEAAAACElzUG9pbnRTdW0AAAADTWFya2VyU3R5bGVEYXRhAGABAAACU3R5bGUAEgAAAHhsTWFya2VyU3R5bGVOb25lABBTaXplAAgAAAADQ29sb3IAVQAAABBBAP8AAAAQUgASAAAAEEcAPwAAABBCAG4AAAABU2NBAAAAAAAAAPA/AVNjUgAAAABAqcZ4PwFTY0cAAAAAoCNzqT8BU2NCAAAAAABm9cM/AAFUaW50AAAAAAAAAAAAA1RoZW1lQ29sb3JQb3NpdGlvbgC2AAAAAl90eXBlAFEAAABlbXBvd2VyLkNoYXJ0cy5Db21tb24uQ29sb3JUcmFuc2xhdGlvbi5UaGVtZUNvbG9yUG9zaXRpb24sIGVtcG93ZXIuQ2hhcnRzLkNvbW1vbgAQVGhlbWVDb2xvclNjaGVtZUluZGV4AAUAAAACSW5kZXgABwAAAE5vVGludAAISXNEZWZhdWx0Q29sb3IAABBEZWZhdWx0Q29sb3JJbmRleAD/////AAAAAzQAtwEAAANQb2ludEFkZHJlc3MAMwAAABBTZXJpZXNJbmRleAABAAAAEFBvaW50SW5kZXgABQAAAAhJc1BvaW50U3VtAAAAA01hcmtlclN0eWxlRGF0YQBgAQAAAlN0eWxlABIAAAB4bE1hcmtlclN0eWxlTm9uZQAQU2l6ZQAIAAAAA0NvbG9yAFUAAAAQQQD/AAAAEFIAEgAAABBHAD8AAAAQQgBuAAAAAVNjQQAAAAAAAADwPwFTY1IAAAAAQKnGeD8BU2NHAAAAAKAjc6k/AVNjQgAAAAAAZvXDPwABVGludAAAAAAAAAAAAANUaGVtZUNvbG9yUG9zaXRpb24AtgAAAAJfdHlwZQBRAAAAZW1wb3dlci5DaGFydHMuQ29tbW9uLkNvbG9yVHJhbnNsYXRpb24uVGhlbWVDb2xvclBvc2l0aW9uLCBlbXBvd2VyLkNoYXJ0cy5Db21tb24AEFRoZW1lQ29sb3JTY2hlbWVJbmRleAAFAAAAAkluZGV4AAcAAABOb1RpbnQACElzRGVmYXVsdENvbG9yAAAQRGVmYXVsdENvbG9ySW5kZXgA/////wAAAAM1ALcBAAADUG9pbnRBZGRyZXNzADMAAAAQU2VyaWVzSW5kZXgAAgAAABBQb2ludEluZGV4AAEAAAAISXNQb2ludFN1bQAAAANNYXJrZXJTdHlsZURhdGEAYAEAAAJTdHlsZQASAAAAeGxNYXJrZXJTdHlsZU5vbmUAEFNpemUACAAAAANDb2xvcgBVAAAAEEEA/wAAABBSAIUAAAAQRwCbAAAAEEIAswAAAAFTY0EAAAAAAAAA8D8BU2NSAAAAAODABc4/AVNjRwAAAAAAUfrUPwFTY0IAAAAAoKzZ3D8AAVRpbnQAAAAAAAAAAAADVGhlbWVDb2xvclBvc2l0aW9uALYAAAACX3R5cGUAUQAAAGVtcG93ZXIuQ2hhcnRzLkNvbW1vbi5Db2xvclRyYW5zbGF0aW9uLlRoZW1lQ29sb3JQb3NpdGlvbiwgZW1wb3dlci5DaGFydHMuQ29tbW9uABBUaGVtZUNvbG9yU2NoZW1lSW5kZXgABgAAAAJJbmRleAAHAAAATm9UaW50AAhJc0RlZmF1bHRDb2xvcgAAEERlZmF1bHRDb2xvckluZGV4AP////8AAAADNgC3AQAAA1BvaW50QWRkcmVzcwAzAAAAEFNlcmllc0luZGV4AAIAAAAQUG9pbnRJbmRleAACAAAACElzUG9pbnRTdW0AAAADTWFya2VyU3R5bGVEYXRhAGABAAACU3R5bGUAEgAAAHhsTWFya2VyU3R5bGVOb25lABBTaXplAAgAAAADQ29sb3IAVQAAABBBAP8AAAAQUgCFAAAAEEcAmwAAABBCALMAAAABU2NBAAAAAAAAAPA/AVNjUgAAAADgwAXOPwFTY0cAAAAAAFH61D8BU2NCAAAAAKCs2dw/AAFUaW50AAAAAAAAAAAAA1RoZW1lQ29sb3JQb3NpdGlvbgC2AAAAAl90eXBlAFEAAABlbXBvd2VyLkNoYXJ0cy5Db21tb24uQ29sb3JUcmFuc2xhdGlvbi5UaGVtZUNvbG9yUG9zaXRpb24sIGVtcG93ZXIuQ2hhcnRzLkNvbW1vbgAQVGhlbWVDb2xvclNjaGVtZUluZGV4AAYAAAACSW5kZXgABwAAAE5vVGludAAISXNEZWZhdWx0Q29sb3IAABBEZWZhdWx0Q29sb3JJbmRleAD/////AAAAAzcAtwEAAANQb2ludEFkZHJlc3MAMwAAABBTZXJpZXNJbmRleAACAAAAEFBvaW50SW5kZXgAAwAAAAhJc1BvaW50U3VtAAAAA01hcmtlclN0eWxlRGF0YQBgAQAAAlN0eWxlABIAAAB4bE1hcmtlclN0eWxlTm9uZQAQU2l6ZQAIAAAAA0NvbG9yAFUAAAAQQQD/AAAAEFIAhQAAABBHAJsAAAAQQgCzAAAAAVNjQQAAAAAAAADwPwFTY1IAAAAOAAAABQ0AAAD/////4AQHCwAAAAAAAAAAAODABc4/AVNjRwAAAAAAUfrUPwFTY0IAAAAAoKzZ3D8AAVRpbnQAAAAAAAAAAAADVGhlbWVDb2xvclBvc2l0aW9uALYAAAACX3R5cGUAUQAAAGVtcG93ZXIuQ2hhcnRzLkNvbW1vbi5Db2xvclRyYW5zbGF0aW9uLlRoZW1lQ29sb3JQb3NpdGlvbiwgZW1wb3dlci5DaGFydHMuQ29tbW9uABBUaGVtZUNvbG9yU2NoZW1lSW5kZXgABgAAAAJJbmRleAAHAAAATm9UaW50AAhJc0RlZmF1bHRDb2xvcgAAEERlZmF1bHRDb2xvckluZGV4AP////8AAAADOAC3AQAAA1BvaW50QWRkcmVzcwAzAAAAEFNlcmllc0luZGV4AAIAAAAQUG9pbnRJbmRleAAEAAAACElzUG9pbnRTdW0AAAADTWFya2VyU3R5bGVEYXRhAGABAAACU3R5bGUAEgAAAHhsTWFya2VyU3R5bGVOb25lABBTaXplAAgAAAADQ29sb3IAVQAAABBBAP8AAAAQUgCFAAAAEEcAmwAAABBCALMAAAABU2NBAAAAAAAAAPA/AVNjUgAAAADgwAXOPwFTY0cAAAAAAFH61D8BU2NCAAAAAKCs2dw/AAFUaW50AAAAAAAAAAAAA1RoZW1lQ29sb3JQb3NpdGlvbgC2AAAAAl90eXBlAFEAAABlbXBvd2VyLkNoYXJ0cy5Db21tb24uQ29sb3JUcmFuc2xhdGlvbi5UaGVtZUNvbG9yUG9zaXRpb24sIGVtcG93ZXIuQ2hhcnRzLkNvbW1vbgAQVGhlbWVDb2xvclNjaGVtZUluZGV4AAYAAAACSW5kZXgABwAAAE5vVGludAAISXNEZWZhdWx0Q29sb3IAABBEZWZhdWx0Q29sb3JJbmRleAD/////AAAAAzkAtwEAAANQb2ludEFkZHJlc3MAMwAAABBTZXJpZXNJbmRleAACAAAAEFBvaW50SW5kZXgABQAAAAhJc1BvaW50U3VtAAAAA01hcmtlclN0eWxlRGF0YQBgAQAAAlN0eWxlABIAAAB4bE1hcmtlclN0eWxlTm9uZQAQU2l6ZQAIAAAAA0NvbG9yAFUAAAAQQQD/AAAAEFIAhQAAABBHAJsAAAAQQgCzAAAAAVNjQQAAAAAAAADwPwFTY1IAAAAA4MAFzj8BU2NHAAAAAABR+tQ/AVNjQgAAAACgrNncPwABVGludAAAAAAAAAAAAANUaGVtZUNvbG9yUG9zaXRpb24AtgAAAAJfdHlwZQBRAAAAZW1wb3dlci5DaGFydHMuQ29tbW9uLkNvbG9yVHJhbnNsYXRpb24uVGhlbWVDb2xvclBvc2l0aW9uLCBlbXBvd2VyLkNoYXJ0cy5Db21tb24AEFRoZW1lQ29sb3JTY2hlbWVJbmRleAAGAAAAAkluZGV4AAcAAABOb1RpbnQACElzRGVmYXVsdENvbG9yAAAQRGVmYXVsdENvbG9ySW5kZXgA/////wAAAAAIU3VwcHJlc3NNYXJrZXJzAAAIUmVxdWlyZU1hbnVhbFVwZ3JhZGVPbkZpcnN0VGltZVJlYWQAAAACTmFtZQAMAAAATWFya2Vyc0RhdGEAEFZlcnNpb24AAQAAAAlMYXN0V3JpdGUA7nk/5Hs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wAAAAX//////////6kOPgEAAAAAAAAAAKkOAAAFX2lkABAAAAAEGCbDiPNyJEy0jz8UEQjGBgNEYXRhAEEOAAAEQ2F0ZWdvcnlBeGlzTGFiZWxEYXRhAPMNAAADMADvBgAAA1RleHRCb3hEYXRhAKAGAAAFTWFuYWdlZElkABAAAAAEdD5QX+Wh7kWLgWwYH318GQhIYXNDaGFuZ2VzAAAIVXNlTmFtZUluc3RlYWRPZlRhZ0FzSWQAAQhTaGFwZVByZXZpb3VzbHlDcmVhdGVkAAE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AAYAAABCYXNpcwACVGV4dEhvcml6b250YWxBbGlnbm1lbnQADgAAAG1zb0FuY2hvck5vbmUAAlBhcmFncmFwaEFsaWdubWVudAAPAAAAbXNvQWxpZ25DZW50ZXIAAlRleHRWZXJ0aWNhbEFsaWdubWVudAANAAAAbXNvQW5jaG9yVG9wAANGb250U3R5bGUAQQEAABBGb250QmFja2dyb3VuZAAAAAAACEZvbnRCb2xkAAADRm9udENvbG9yAFUAAAAQQQD/AAAAEFIAAAAAABBHAAAAAAAQQgAAAAAAAVNjQQAAAAAAAADwPwFTY1IAAAAAAAAAAAABU2NHAAAAAAAAAAAAAVNjQgAAAAAAAAAAAA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ANUZXh0TWFyZ2luAD8AAAABTGVmdAAAAAAAAAAAAAFUb3AAAAAAAAAAAAABUmlnaHQAAAAAAAAAAAABQm90dG9tAAAAAAAAAAAAAAJEaXNwbGF5VGV4dAAGAAAAQmFzaXMAAUhlaWdodAAAAAAA3O4qQAFXaWR0aAAAAABgfnE9QAFUb3AAAAAAIBJxbUABTGVmdAAAAABAbTBO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CT3JpZW50YXRpb24ABQAAAE5vbmUACExhYmVsVmlzaWJsZQABAlRleHRBbGlnbm1lbnQABQAAAExlZnQAAAMxAPkGAAADVGV4dEJveERhdGEAqgYAAAVNYW5hZ2VkSWQAEAAAAATMoRxaz0fzT5D6fDWSuvBACEhhc0NoYW5nZXMAAAhVc2VOYW1lSW5zdGVhZE9mVGFnQXNJZAABCFNoYXBlUHJldmlvdXNseUNyZWF0ZWQAAQ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QACwAAAFByb2dyZXNzaXYAAlRleHRIb3Jpem9udGFsQWxpZ25tZW50AA4AAABtc29BbmNob3JOb25lAAJQYXJhZ3JhcGhBbGlnbm1lbnQADwAAAG1zb0FsaWduQ2VudGVyAAJUZXh0VmVydGljYWxBbGlnbm1lbnQADQAAAG1zb0FuY2hvclRvcAADRm9udFN0eWxlAEEBAAAQRm9udEJhY2tncm91bmQAAAAAAAhGb250Qm9sZAAAA0ZvbnRDb2xvcgBVAAAAEEEA/wAAABBSAAAAAAAQRwAAAAAAEEIAAAAAAAFTY0EAAAAAAAAA8D8BU2NSAAAAAAAAAAAAAVNjRwAAAAAAAAAAAAFTY0IAAAAAAAAAAAA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ADVGV4dE1hcmdpbgA/AAAAAUxlZnQAAAAAAAAAAAABVG9wAAAAAAAAAAAAAVJpZ2h0AAAAAAAAAAAAAUJvdHRvbQAAAAAAAAAAAAACRGlzcGxheVRleHQACwAAAFByb2dyZXNzaXYAAUhlaWdodAAAAAAA3O4qQAFXaWR0aAAAAABARGRMQAFUb3AAAAAAIBJxbUABTGVmdAAAAACgqpZo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CT3JpZW50YXRpb24ABQAAAE5vbmUACExhYmVsVmlzaWJsZQABAlRleHRBbGlnbm1lbnQABQAAAExlZnQAAAAIV2FudHNUb0JlVmlzaWJsZQABAkxhYmVsVGV4dEFsaWdubWVudAAHAAAAQ2VudGVyAAACTmFtZQAZAAAAQ2F0ZWdvcnlBeGlzRGF0YVByb3BlcnR5ABBWZXJzaW9uAAEAAAAJTGFzdFdyaXRlADTsP+O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AAAAAEQAAAHA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RAAAAAHEAAAAQ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gAAAAATAAAAa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MAAAAAAAAAABI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UAAAAAFUAAAD/////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QAAAAX/////FgAAAOcPAAAAAAAAAAAAAPvDAQAFX2lkABAAAAAE0Vjswx5wTk+sij3r97leQQNEYXRhAKHDAQADRGF0YUxhYmVsc1BlckF4aXMAicMBAANQcmltYXJ5ALjhAAAERGF0YUxhYmVscwCX3wAAAzAA7BYAABBQb2ludEluZGV4AAEAAAACQWxpZ25tZW50AAcAAABDZW50ZXIAEFNlcmllc0luZGV4AAEAAAAIUmVxdWlyZUZvbnRDb2xvck1pZ3JhdGlvbgAACE1hbnVhbERhdGFMYWJlbEJhY2tncm91bmRWaXNpYmxlAAAISGFzV2lzaENvbG9yAAADVGV4dEJveAChBgAABU1hbmFnZWRJZAAQAAAABHqG6GHTqx9DrqRbb6XyLXoISGFzQ2hhbmdlcwAACFVzZU5hbWVJbnN0ZWFkT2ZUYWdBc0lkAAEIU2hhcGVQcmV2aW91c2x5Q3JlYXRlZAAAA0ZpbGxDb2xvcgBVAAAAEEEA/wAAABBSACoAAAAQRwBBAAAAEEIAVgAAAAFTY0EAAAAAAAAA8D8BU2NSAAAAAECEtZc/AVNjRwAAAAAgjRCrPwFTY0IAAAAAYLbStz8AEEZpbGxUaGVtZUNvbG9yAAYAAAABRmlsbFRpbnRBbmRTaGFkZQAAAAAAAADgvx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EAAAAMTgyAAJUZXh0SG9yaXpvbnRhbEFsaWdubWVudAAQAAAAbXNvQW5jaG9yQ2VudGVyAAJQYXJhZ3JhcGhBbGlnbm1lbnQADwAAAG1zb0FsaWduQ2VudGVyAAJUZXh0VmVydGljYWxBbGlnbm1lbnQAEAAAAG1zb0FuY2hvck1pZGRsZQADRm9udFN0eWxlAEEBAAAQRm9udEJhY2tncm91bmQAAAAAAAhGb250Qm9sZAAAA0ZvbnRDb2xvcgBVAAAAEEEA/wAAABBSAP8AAAAQRwD/AAAAEEIA/wAAAAFTY0EAAAAAAAAA8D8BU2NSAAAAAAAAAPA/AVNjRwAAAAAAAADwPwFTY0IAAAAAAAAA8D8AEEZvbnRUaGVtZUNvbG9yAAAAAAABRm9udFRpbnRBbmRTaGFkZQAAAAAAAAAAABBGb250U2NoZW1lQ29sb3IAAQ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BAAAADE4MgABSGVpZ2h0AAAAAABlMy1AAVdpZHRoAAAAAKBj9DZAAVRvcAAAAAAgVoxqQAFMZWZ0AAAAACDnwk9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FoL8WBAAVkAAAAAgHXxakAAA0VuZAAbAAAAAVgAAAAAWgvxYEABWQAAAAAwNqhqQAACU3RhcnRBcnJvd0hlYWQAEQAAAG1zb0Fycm93aGVhZE5vbmUAAkVuZEFycm93SGVhZAARAAAAbXNvQXJyb3doZWFkTm9uZQAFTWFuYWdlZElkABAAAAAEnoVa2+uXQEm+Ies+U6rmrQ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DUTwJAAVdpZHRoAAAAAAAAAAAAAVRvcAAAAABANqhqQAFMZWZ0AAAAAGAL8WB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BaC/FgQAFZAAAAADA2SGpAAANFbmQAGwAAAAFYAAAAAFoL8WBAAVkAAAAAMDaoakAAAlN0YXJ0QXJyb3dIZWFkABEAAABtc29BcnJvd2hlYWROb25lAAJFbmRBcnJvd0hlYWQAEQAAAG1zb0Fycm93aGVhZE5vbmUABU1hbmFnZWRJZAAQAAAABHumo+YnLYBNqQXStaDh3cAISGFzQ2hhbmdlcwAACFVzZU5hbWVJbnN0ZWFkT2ZUYWdBc0lkAAEIU2hhcGVQcmV2aW91c2x5Q3JlYXRlZAAAA0ZpbGxDb2xvcgBVAAAAEEEAAAAAABBSAAAAAAAQRwAAAAAAEEIAAAAAAAFTY0EAAAAAAAAA8L8BU2NSAAAAAAAAAPC/AVNjRwAAAAAAAADwvwFTY0IAAAAAAAAA8L8AEEZpbGxUaBYAAAAFFQAAABcAAADnDwAAAAAAAAAAAAB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CEABV2lkdGgAAAAAAAAAAAABVG9wAAAAAEA2SGpAAUxlZnQAAAAAYAvxYE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BADAUkABWQAAAABI8XVrQAAISGFzTGVhZGVyTGluZQAACElzQ2VudGVyQXV0b21hdGljQWRqdXN0ZWQAAAhJc1VzZXJQb3NpdGlvbgAAA0N1c3RvbUxhYmVsUG9zaXRpb24A3QAAAAFPZmZzZXQxAAAAAAAAAAAAAU9mZnNldDIAAAAAAAAAAAADTGFiZWxPZmZzZXRUeXBlcwBJAAAAAk9mZnNldFR5cGUxABEAAABSZWxhdGl2ZURpc3RhbmNlAAJPZmZzZXRUeXBlMgARAAAAUmVsYXRpdmVEaXN0YW5jZQAAA0FuY2hvclBvc2l0aW9ucwBKAAAAAkxhYmVsQW5jaG9yUG9zaXRpb24ABwAAAENlbnRlcgACQ2hhcnRQb2ludEFuY2hvclBvc2l0aW9uAAcAAABDZW50ZXIAAAAIQWRkUHJlZml4U3BhY2UAAQhBZGRQb3N0Zml4U3BhY2UAAQJTZXBhcmF0b3IAAgAAAAoAAlRleHQABAAAADE4MgAIUmVxdWlyZVJlbGF0aXZlUG9zaXRpb25VcGdyYWRlAAAISXNHZW9tZXRyeU91dE9mQm91bmRzAAAIRGVsZXRlZAABAAMxAO8WAAAQUG9pbnRJbmRleAACAAAAAkFsaWdubWVudAAHAAAAQ2VudGVyABBTZXJpZXNJbmRleAABAAAACFJlcXVpcmVGb250Q29sb3JNaWdyYXRpb24AAAhNYW51YWxEYXRhTGFiZWxCYWNrZ3JvdW5kVmlzaWJsZQAACEhhc1dpc2hDb2xvcgAAA1RleHRCb3gAowYAAAVNYW5hZ2VkSWQAEAAAAASpOh4y+lVER6usUCrVX5+lCEhhc0NoYW5nZXMAAAhVc2VOYW1lSW5zdGVhZE9mVGFnQXNJZAABCFNoYXBlUHJldmlvdXNseUNyZWF0ZWQAAANGaWxsQ29sb3IAVQAAABBBAP8AAAAQUgCAAAAAEEcAZgAAABBCAAAAAAABU2NBAAAAAAAAAPA/AVNjUgAAAABgUaHLPwFTY0cAAAAAQNQBwT8BU2NCAAAAAAAAAAAAABBGaWxsVGhlbWVDb2xvcgAFAAAAAUZpbGxUaW50QW5kU2hhZGUAAAAAAAAA4L8QRmlsbFNjaGVtZUNvbG9yAAAAAAADUGF0dGVybkNvbG9yAFUAAAAQQQAAAAAAEFIAAAAAABBHAAAAAAAQQgAAAAAAAVNjQQAAAAAAAAAAAAFTY1IAAAAAAAAAAAABU2NHAAAAAAAAAAAAAVNjQgAAAAAAAAAAAAAQUGF0dGVyblRoZW1lQ29sb3IAAAAAAAFQYXR0ZXJuVGludEFuZFNoYWRlAAAAAAAAAAAACEZpbGxWaXNpYmxlAAEIVmlzaWJsZQABAkZpbGxQYXR0ZXJuABAAAABtc29QYXR0ZXJuTWl4ZWQAAlRleHQABQAAADEwMzQAAlRleHRIb3Jpem9udGFsQWxpZ25tZW50ABAAAABtc29BbmNob3JDZW50ZXIAAlBhcmFncmFwaEFsaWdubWVudAAPAAAAbXNvQWxpZ25DZW50ZXIAAlRleHRWZXJ0aWNhbEFsaWdubWVudAAQAAAAbXNvQW5jaG9yTWlkZGxlAANGb250U3R5bGUAQQEAABBGb250QmFja2dyb3VuZAAAAAAACEZvbnRCb2xkAAADRm9udENvbG9yAFUAAAAQQQD/AAAAEFIA/wAAABBHAP8AAAAQQgD/AAAAAVNjQQAAAAAAAADwPwFTY1IAAAAAAAAA8D8BU2NHAAAAAAAAAPA/AVNjQgAAAAAAAADwPwAQRm9udFRoZW1lQ29sb3IAAAAAAAFGb250VGludEFuZFNoYWRlAAAAAAAAAAAAEEZvbnRTY2hlbWVDb2xvcgAB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FAAAAMTAzNAABSGVpZ2h0AAAAAABlMy1AAVdpZHRoAAAAACDDoD1AAVRvcAAAAABgZh1nQAFMZWZ0AAAAAMDzRWp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Usn1Ey6VSUmFOxS+XmoNVwhIYXNDaGFuZ2VzAAEIVXNlTmFtZUluc3RlYWRPZlRhZ0FzSWQAAQhTaGFwZVByZXZpb3VzbHlDcmVhdGVkAAADRmlsbENvbG9yAFUAAAAQQQAAAAAAEFIAAAAAABBHAAAAAAAQQgAAAAAAAVNjQQAAAAAAAADwvwFTY1IAAAAAAAAA8L8BU2NHAAAAAAAAAPAXAAAABRYAAAAYAAAA5w8AAAAAAAAAAAAA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URvY2tpbmcA4QYAAANTdGFydAAbAAAAAVgAAAAAAAAAAAABWQAAAAAAAAAAAAADRW5kABsAAAABWAAAAAAAAAAAAAFZAAAAAAAAAAAAAAJTdGFydEFycm93SGVhZAARAAAAbXNvQXJyb3doZWFkTm9uZQACRW5kQXJyb3dIZWFkABEAAABtc29BcnJvd2hlYWROb25lAAVNYW5hZ2VkSWQAEAAAAAQvdh2LmL+wQJCOma8em7HG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8v8fbEABWQAAAACIAQdoQAAISGFzTGVhZGVyTGluZQAACElzQ2VudGVyQXV0b21hdGljQWRqdXN0ZWQAAAhJc1VzZXJQb3NpdGlvbgAAA0N1c3RvbUxhYmVsUG9zaXRpb24A3QAAAAFPZmZzZXQxAAAAAAAAAAAAAU9mZnNldDIAAAAAAAAAAAADTGFiZWxPZmZzZXRUeXBlcwBJAAAAAk9mZnNldFR5cGUxABEAAABSZWxhdGl2ZURpc3RhbmNlAAJPZmZzZXRUeXBlMgARAAAAUmVsYXRpdmVEaXN0YW5jZQAAA0FuY2hvclBvc2l0aW9ucwBKAAAAAkxhYmVsQW5jaG9yUG9zaXRpb24ABwAAAENlbnRlcgACQ2hhcnRQb2ludEFuY2hvclBvc2l0aW9uAAcAAABDZW50ZXIAAAAIQWRkUHJlZml4U3BhY2UAAQhBZGRQb3N0Zml4U3BhY2UAAQJTZXBhcmF0b3IAAgAAAAoAAlRleHQABQAAADEwMzQACFJlcXVpcmVSZWxhdGl2ZVBvc2l0aW9uVXBncmFkZQAACElzR2VvbWV0cnlPdXRPZkJvdW5kcwAACERlbGV0ZWQAAQADMgDsFgAAEFBvaW50SW5kZXgAAQAAAAJBbGlnbm1lbnQABwAAAENlbnRlcgAQU2VyaWVzSW5kZXgAAgAAAAhSZXF1aXJlRm9udENvbG9yTWlncmF0aW9uAAAITWFudWFsRGF0YUxhYmVsQmFja2dyb3VuZFZpc2libGUAAAhIYXNXaXNoQ29sb3IAAANUZXh0Qm94AKEGAAAFTWFuYWdlZElkABAAAAAEL0oDgeQS+0eRQaR9jnJgEQhIYXNDaGFuZ2VzAAAIVXNlTmFtZUluc3RlYWRPZlRhZ0FzSWQAAQhTaGFwZVByZXZpb3VzbHlDcmVhdGVkAAADRmlsbENvbG9yAFUAAAAQQQD/AAAAEFIAVAAAABBHAIIAAAAQQgCrAAAAAVNjQQAAAAAAAADwPwFTY1IAAAAAACKytj8BU2NHAAAAAAC8ksw/AVNjQgAAAABgORDaPwAQRmlsbFRoZW1lQ29sb3IABgAAAAFGaWxsVGludEFuGAAAAAUXAAAAGQAAAOcPAAAAAAAAAAAAAGRTaGFkZQAAAAAAAAAAAB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EAAAANjIwAAJUZXh0SG9yaXpvbnRhbEFsaWdubWVudAAQAAAAbXNvQW5jaG9yQ2VudGVyAAJQYXJhZ3JhcGhBbGlnbm1lbnQADwAAAG1zb0FsaWduQ2VudGVyAAJUZXh0VmVydGljYWxBbGlnbm1lbnQAEAAAAG1zb0FuY2hvck1pZGRsZQADRm9udFN0eWxlAEEBAAAQRm9udEJhY2tncm91bmQAAAAAAAhGb250Qm9sZAAAA0ZvbnRDb2xvcgBVAAAAEEEA/wAAABBSAP8AAAAQRwD/AAAAEEIA/wAAAAFTY0EAAAAAAAAA8D8BU2NSAAAAAAAAAPA/AVNjRwAAAAAAAADwPwFTY0IAAAAAAAAA8D8AEEZvbnRUaGVtZUNvbG9yAAAAAAABRm9udFRpbnRBbmRTaGFkZQAAAAAAAAAAABBGb250U2NoZW1lQ29sb3IAAQ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BAAAADYyMAABSGVpZ2h0AAAAAABlMy1AAVdpZHRoAAAAAKBj9DZAAVRvcAAAAADA01FnQAFMZWZ0AAAAACDnwk9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KziCHbE2v06U5y0v73H4O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AAAAAAFZAAAAAAAAAAAAAANFbmQAGwAAAAFYAAAAAAAAAAAAAVkAAAAAAAAAAAAAAlN0YXJ0QXJyb3dIZWFkABEAAABtc29BcnJvd2hlYWROb25lAAJFbmRBcnJvd0hlYWQAEQAAAG1zb0Fycm93aGVhZE5vbmUABU1hbmFnZWRJZAAQAAAABAkr+8c2hAVFr7eqQvXCNxs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xkAAAAFGAAAABoAAADnDwAAAAAAAAAAAAB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BADAUkABWQAAAADobjtoQAAISGFzTGVhZGVyTGluZQAACElzQ2VudGVyQXV0b21hdGljQWRqdXN0ZWQAAAhJc1VzZXJQb3NpdGlvbgAAA0N1c3RvbUxhYmVsUG9zaXRpb24A3QAAAAFPZmZzZXQxAAAAAAAAAAAAAU9mZnNldDIAAAAAAAAAAAADTGFiZWxPZmZzZXRUeXBlcwBJAAAAAk9mZnNldFR5cGUxABEAAABSZWxhdGl2ZURpc3RhbmNlAAJPZmZzZXRUeXBlMgARAAAAUmVsYXRpdmVEaXN0YW5jZQAAA0FuY2hvclBvc2l0aW9ucwBKAAAAAkxhYmVsQW5jaG9yUG9zaXRpb24ABwAAAENlbnRlcgACQ2hhcnRQb2ludEFuY2hvclBvc2l0aW9uAAcAAABDZW50ZXIAAAAIQWRkUHJlZml4U3BhY2UAAQhBZGRQb3N0Zml4U3BhY2UAAQJTZXBhcmF0b3IAAgAAAAoAAlRleHQABAAAADYyMAAIUmVxdWlyZVJlbGF0aXZlUG9zaXRpb25VcGdyYWRlAAAISXNHZW9tZXRyeU91dE9mQm91bmRzAAAIRGVsZXRlZAABAAMzAO8WAAAQUG9pbnRJbmRleAACAAAAAkFsaWdubWVudAAHAAAAQ2VudGVyABBTZXJpZXNJbmRleAACAAAACFJlcXVpcmVGb250Q29sb3JNaWdyYXRpb24AAAhNYW51YWxEYXRhTGFiZWxCYWNrZ3JvdW5kVmlzaWJsZQAACEhhc1dpc2hDb2xvcgAAA1RleHRCb3gAowYAAAVNYW5hZ2VkSWQAEAAAAASAyEETitBfS7ns9utl1F36CEhhc0NoYW5nZXMAAAhVc2VOYW1lSW5zdGVhZE9mVGFnQXNJZAABCFNoYXBlUHJldmlvdXNseUNyZWF0ZWQAAANGaWxsQ29sb3IAVQAAABBBAP8AAAAQUgC/AAAAEEcAmQAAABBCAAAAAAABU2NBAAAAAAAAAPA/AVNjUgAAAAAA/6vgPwFTY0cAAAAAIBJj1D8BU2NCAAAAAAAAAAAAABBGaWxsVGhlbWVDb2xvcgAFAAAAAUZpbGxUaW50QW5kU2hhZGUAAAAAAAAA0L8QRmlsbFNjaGVtZUNvbG9yAAAAAAADUGF0dGVybkNvbG9yAFUAAAAQQQAAAAAAEFIAAAAAABBHAAAAAAAQQgAAAAAAAVNjQQAAAAAAAAAAAAFTY1IAAAAAAAAAAAABU2NHAAAAAAAAAAAAAVNjQgAAAAAAAAAAAAAQUGF0dGVyblRoZW1lQ29sb3IAAAAAAAFQYXR0ZXJuVGludEFuZFNoYWRlAAAAAAAAAAAACEZpbGxWaXNpYmxlAAEIVmlzaWJsZQABAkZpbGxQYXR0ZXJuABAAAABtc29QYXR0ZXJuTWl4ZWQAAlRleHQABQAAADE2MTQAAlRleHRIb3Jpem9udGFsQWxpZ25tZW50ABAAAABtc29BbmNob3JDZW50ZXI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FAAAAMTYxNAABSGVpZ2h0AAAAAABlMy1AAVdpZHRoAAAAACDDoD1AAVRvcAAAAADAjeVYQAFMZWZ0AAAAAMDzRWp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olQsZhVEzk2sv7EG13ShzQ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AaAAAABRkAAAAbAAAA5w8AAAAAAAAAAAAA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URvY2tpbmcA4QYAAANTdGFydAAbAAAAAVgAAAAAAAAAAAABWQAAAAAAAAAAAAADRW5kABsAAAABWAAAAAAAAAAAAAFZAAAAAAAAAAAAAAJTdGFydEFycm93SGVhZAARAAAAbXNvQXJyb3doZWFkTm9uZQACRW5kQXJyb3dIZWFkABEAAABtc29BcnJvd2hlYWROb25lAAVNYW5hZ2VkSWQAEAAAAAQ65J+P363ZT653QRSyXrn/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8v8fbEABWQAAAAAQxLhaQAAISGFzTGVhZGVyTGluZQAACElzQ2VudGVyQXV0b21hdGljQWRqdXN0ZWQAAAhJc1VzZXJQb3NpdGlvbgAAA0N1c3RvbUxhYmVsUG9zaXRpb24A3QAAAAFPZmZzZXQxAAAAAAAAAAAAAU9mZnNldDIAAAAAAAAAAAADTGFiZWxPZmZzZXRUeXBlcwBJAAAAAk9mZnNldFR5cGUxABEAAABSZWxhdGl2ZURpc3RhbmNlAAJPZmZzZXRUeXBlMgARAAAAUmVsYXRpdmVEaXN0YW5jZQAAA0FuY2hvclBvc2l0aW9ucwBKAAAAAkxhYmVsQW5jaG9yUG9zaXRpb24ABwAAAENlbnRlcgACQ2hhcnRQb2ludEFuY2hvclBvc2l0aW9uAAcAAABDZW50ZXIAAAAIQWRkUHJlZml4U3BhY2UAAQhBZGRQb3N0Zml4U3BhY2UAAQJTZXBhcmF0b3IAAgAAAAoAAlRleHQABQAAADE2MTQACFJlcXVpcmVSZWxhdGl2ZVBvc2l0aW9uVXBncmFkZQAACElzR2VvbWV0cnlPdXRPZkJvdW5kcwAACERlbGV0ZWQAAQADNAD1FQAAEFBvaW50SW5kZXgAAQAAAAJBbGlnbm1lbnQABwAAAENlbnRlcgAQU2VyaWVzSW5kZXgAAwAAAAhSZXF1aXJlRm9udENvbG9yTWlncmF0aW9uAAAITWFudWFsRGF0YUxhYmVsQmFja2dyb3VuZFZpc2libGUAAAhIYXNXaXNoQ29sb3IAAANUZXh0Qm94AJ0GAAAFTWFuYWdlZElkABAAAAAEGv7xejz/xUeHoNqkCbyHyAhIYXNDaGFuZ2VzAAEIVXNlTmFtZUluc3RlYWRPZlRhZ0FzSWQAAQhTaGFwZVByZXZpb3VzbHlDcmVhdGVkAAADRmlsbENvbG9yAFUAAAAQQQD/AAAAEFIAmAAAABBHALQAAAAQQgDNAAAAAVNjQQAAAAAAAADwPwFTY1IAAAAAQGQY1D8BU2NHAAAAAKDWNd0/AVNjQgAAAAAALonjPwAQRmlsbFRoZW1lQ29sb3IABgAAAAFGaWxsVGludEFuZFNoYWRlAAAAAKCZmdk/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MAAAA1MQ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GwAAAAUaAAAAHAAAAOcPAAAAAAAAAAAAA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AwAAADUxAAFIZWlnaHQAAAAAAGUzLUABV2lkdGgAAAAAIARIMEABVG9wAAAAAOBGnmRAAUxlZnQAAAAA4PmhWU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RFfgW0ABWQAAAABADbxlQAADRW5kABsAAAABWAAAAABEV+BbQAFZAAAAAIBRRmlAAAJTdGFydEFycm93SGVhZAARAAAAbXNvQXJyb3doZWFkTm9uZQACRW5kQXJyb3dIZWFkABEAAABtc29BcnJvd2hlYWROb25lAAVNYW5hZ2VkSWQAEAAAAASjBfrez4g6TJj2pH5VZE+h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CJSPEABV2lkdGgAAAAAAAAAAAABVG9wAAAAAEANvGVAAUxlZnQAAAAAQFfgW0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I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ERX4FtAAVkAAAAAgFGmaUAAA0VuZAAbAAAAAVgAAAAARFfgW0ABWQAAAACAUUZpQAACU3RhcnRBcnJvd0hlYWQAEQAAAG1zb0Fycm93aGVhZE5vbmUAAkVuZEFycm93SGVhZAARAAAAbXNvQXJyb3doZWFkTm9uZQAFTWFuYWdlZElkABAAAAAEFVJI/PHRxUaKDaptTingdQ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hAAVdpZHRoAAAAAAAAAAAAAVRvcAAAAACAUUZpQAFMZWZ0AAAAAEBX4FtACEZsaXBIb3Jpem9udGFsbHkAAAhGbGlwSG9yaXpvbnRhbGx5QXBwbGllZAAACEZsaXBWZXJ0aWNhbGx5AAEIRmxpcFZlcnRpY2FsbHlBcHBsaRwAAAAFGwAAAB0AAADnDwAAAAAAAAAAAAB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Bk+qpbQAFZAAAAAAjih2VAAAhIYXNMZWFkZXJMaW5lAAAISXNDZW50ZXJBdXRvbWF0aWNBZGp1c3RlZAABCElzVXNlclBvc2l0aW9uAAAIQWRkUHJlZml4U3BhY2UAAQhBZGRQb3N0Zml4U3BhY2UAAQJTZXBhcmF0b3IAAgAAAAoAAlRleHQAAwAAADUxAAhSZXF1aXJlUmVsYXRpdmVQb3NpdGlvblVwZ3JhZGUAAAhJc0dlb21ldHJ5T3V0T2ZCb3VuZHMAAAhEZWxldGVkAAEAAzUA+BUAABBQb2ludEluZGV4AAIAAAACQWxpZ25tZW50AAcAAABDZW50ZXIAEFNlcmllc0luZGV4AAMAAAAIUmVxdWlyZUZvbnRDb2xvck1pZ3JhdGlvbgAACE1hbnVhbERhdGFMYWJlbEJhY2tncm91bmRWaXNpYmxlAAAISGFzV2lzaENvbG9yAAADVGV4dEJveACfBgAABU1hbmFnZWRJZAAQAAAABK1j2GUnjXpGtm33WavRDA4ISGFzQ2hhbmdlcwABCFVzZU5hbWVJbnN0ZWFkT2ZUYWdBc0lkAAEIU2hhcGVQcmV2aW91c2x5Q3JlYXRlZAAAA0ZpbGxDb2xvcgBVAAAAEEEA/wAAABBSAP8AAAAQRwDgAAAAEEIAZgAAAAFTY0EAAAAAAAAA8D8BU2NSAAAAAAAAAPA/AVNjRwAAAAAAWtrnPwFTY0IAAAAAQNQBwT8AEEZpbGxUaGVtZUNvbG9yAAUAAAABRmlsbFRpbnRBbmRTaGFkZQAAAACgmZnZPx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EAAAAMjA1AAJUZXh0SG9yaXpvbnRhbEFsaWdubWVudAAOAAAAbXNvQW5jaG9yTm9uZQACUGFyYWdyYXBoQWxpZ25tZW50AA8AAABtc29BbGlnbkNlbnRlcgACVGV4dFZlcnRpY2FsQWxpZ25tZW50ABAAAABtc29BbmNob3JNaWRkbGUAA0ZvbnRTdHlsZQBBAQAAEEZvbnRCYWNrZ3JvdW5kAAAAAAAIRm9udEJvbGQAAANGb250Q29sb3IAVQAAABBBAP8AAAAQUgAfAAAAEEcAIQAAABBCACAAAAABU2NBAAAAAAAAAPA/AVNjUgAAAACA1g+MPwFTY0cAAAAAgKQljz8BU2NCAAAAAAC8lI0/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QAAAAyMDUAAUhlaWdodAAAAAAAZTMtQAFXaWR0aAAAAACgY/Q2QAFUb3AAAAAAAHJ7REABTGVmdAAAAADgXa1s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QDhBgAAA1N0YXJ0ABsAAAABWAAAAAAapBxuQAFZAAAAAEBxPFFAAANFbmQAGwAAAAFYAAAAABqkHG5AAVkAAAAAQEtITUAAAlN0YXJ0QXJyb3dIZWFkABEAAABtc29BcnJvd2hlYWROb25lAAJFbmRBcnJvd0hlYWQAEQAAAG1zb0Fycm93aGVhZE5vbmUABU1hbmFnZWRJZAAQAAAABCbgKGbAZi9HlQ/nBPPaF+Y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XcIkQAFXaWR0aAAAAAAAAAAAAAFUb3AAAAAAQEtITUABTGVmdAAAAAAgpBxuQAhGbGlwSG9yaXpvbnRhbGx5AAAIRmxpcEhvcml6b250YWxseUFwcGxpZWQAAAhGbGlwVmVydGljYWxseQAB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gAAAAFCb3JkZXJUaGlja25lc3MdAAAABRwAAAAeAAAA5w8AAAAAAAAAAAAA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BqkHG5AAVkAAAAAQEvIS0AAA0VuZAAbAAAAAVgAAAAAGqQcbkABWQAAAABAS0hNQAACU3RhcnRBcnJvd0hlYWQAEQAAAG1zb0Fycm93aGVhZE5vbmUAAkVuZEFycm93SGVhZAARAAAAbXNvQXJyb3doZWFkTm9uZQAFTWFuYWdlZElkABAAAAAEiMkLttPgxUm9Lx7O/hfmvg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hAAVdpZHRoAAAAAAAAAAAAAVRvcAAAAABAS8hLQAFMZWZ0AAAAACCkHG5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BqkHG5AAVkAAAAAoN4hSEAACEhhc0xlYWRlckxpbmUAAAhJc0NlbnRlckF1dG9tYXRpY0FkanVzdGVkAAEISXNVc2VyUG9zaXRpb24AAAhBZGRQcmVmaXhTcGFjZQABCEFkZFBvc3RmaXhTcGFjZQABAlNlcGFyYXRvcgACAAAACgACVGV4dAAEAAAAMjA1AAhSZXF1aXJlUmVsYXRpdmVQb3NpdGlvblVwZ3JhZGUAAAhJc0dlb21ldHJ5T3V0T2ZCb3VuZHMAAAhEZWxldGVkAAEAAzYA9RUAABBQb2ludEluZGV4AAEAAAACQWxpZ25tZW50AAcAAABDZW50ZXIAEFNlcmllc0luZGV4AAQAAAAIUmVxdWlyZUZvbnRDb2xvck1pZ3JhdGlvbgAACE1hbnVhbERhdGFMYWJlbEJhY2tncm91bmRWaXNpYmxlAAAISGFzV2lzaENvbG9yAAADVGV4dEJveACdBgAABU1hbmFnZWRJZAAQAAAABO45bAGYLN9FrntjCjB/+9YISGFzQ2hhbmdlcwABCFVzZU5hbWVJbnN0ZWFkT2ZUYWdBc0lkAAEIU2hhcGVQcmV2aW91c2x5Q3JlYXRlZAAAA0ZpbGxDb2xvcgBVAAAAEEEA/wAAABBSALsAAAAQRwDNAAAAEEIA3QAAAAFTY0EAAAAAAAAA8D8BU2NSAAAAACDAzd8/AVNjRwAAAAAALonjPwFTY0IAAAAAgEQj5z8AEEZpbGxUaGVtZUNvbG9yAAYAAAABRmlsbFRpbnRBbmRTaGFkZQAAAABAMzPjPx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DAAAAMjcAAlRleHRIb3Jpem9udGFsQWxpZ25tZW50AA4AAABtc29BbmNob3JOb25lAAJQYXJhZ3JhcGhBbGlnbm1lbnQADwAAAG1zb0FsaWduQ2VudGVy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AwAAADI3AAFIZWlnaHQAAAAAAGUzLUABV2lkdGgAAAAAIARIMEABVG9wAAAAAEBFTmRAAUxlZnQAAAAAgP+2UE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HgAAAAUdAAAAHwAAAOcPAAAAAAAAAAAAAGVmb3JlAAAAAAAAAAAAAVNwYWNlV2l0aGluAAAAAAAAAAAAAANMZWFkZXJMaW5lAOEGAAADU3RhcnQAGwAAAAFYAAAAACLyg2BAAVkAAAAAwLZTZUAAA0VuZAAbAAAAAVgAAAAAIvKDYEABWQAAAAAAk7dnQAACU3RhcnRBcnJvd0hlYWQAEQAAAG1zb0Fycm93aGVhZE5vbmUAAkVuZEFycm93SGVhZAARAAAAbXNvQXJyb3doZWFkTm9uZQAFTWFuYWdlZElkABAAAAAEHD6f51AGv0mxCKt+RpSgIg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DiHjNAAVdpZHRoAAAAAAAAAAAAAVRvcAAAAADAtlNlQAFMZWZ0AAAAACDyg2B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i8oNgQAFZAAAAAACTF2hAAANFbmQAGwAAAAFYAAAAACLyg2BAAVkAAAAAAJO3Z0AAAlN0YXJ0QXJyb3dIZWFkABEAAABtc29BcnJvd2hlYWROb25lAAJFbmRBcnJvd0hlYWQAEQAAAG1zb0Fycm93aGVhZE5vbmUABU1hbmFnZWRJZAAQAAAABP8ZaJKRcbhPmn+FVhorzKQ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IQAFXaWR0aAAAAAAAAAAAAAFUb3AAAAAAAJO3Z0ABTGVmdAAAAAAg8oNgQAhGbGlwSG9yaXpvbnRhbGx5AAAIRmxpcEhvcml6b250YWxseUFwcGxpZWQAAAhGbGlwVmVydGljYWxseQAB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AEAMBSQAFZAAAAAGjgN2VAAAhIYXNMZWFkZXJMaW5lAAAISXNDZW50ZXJBdXRvbWF0aWNBZGp1c3RlZAAACElzVXNlclBvc2l0aW9uAAAIQWRkUHJlZml4U3BhY2UAAQhBZGRQb3N0Zml4U3BhY2UAAQJTZXBhcmF0b3IAAgAAAAoAAlRleHQAAwAAADI3AAhSZXF1aXJlUmVsYXRpdmVQb3NpdGlvblVwZ3JhZGUAAAhJc0dlb21ldHJ5T3V0T2ZCb3VuZHMAAAhEZWxldGVkAAEAAzcA9RUAABBQb2ludEluZGV4AAIAAAACQWxpZ25tZW50AAcAAABDZW50ZXIAEFNlcmllc0luZGV4AAQAAAAIUmVxdWlyZUZvbnRDb2xvck1pZ3JhdGlvbgAACE1hbnVhbERhdGFMYWJlbEJhY2tncm91bmRWaXNpYmxlAAAISGFzV2lzaENvbG9yAAADVGV4dEJveACdBgAABU1hbmFnZWRJZAAQAAAABLW9Zm7ysOdLnj/2qFEXO4QISGFzQ2hhbmdlcwABCFVzZU5hbWVJbnN0ZWFkT2ZUYWdBc0lkAAEIU2hhcGVQcmV2aW91c2x5Q3JlYXRlZAAAA0ZpbB8AAAAFHgAAACAAAADnDwAAAAAAAAAAAABsQ29sb3IAVQAAABBBAP8AAAAQUgD/AAAAEEcAzAAAABBCAAAAAAABU2NBAAAAAAAAAPA/AVNjUgAAAAAAAADwPwFTY0cAAAAAwI1S4z8BU2NCAAAAAAAAAAAAABBGaWxsVGhlbWVDb2xvcgAF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EIVmlzaWJsZQABAkZpbGxQYXR0ZXJuABAAAABtc29QYXR0ZXJuTWl4ZWQAAlRleHQAAwAAADg3AAJUZXh0SG9yaXpvbnRhbEFsaWdubWVudAAOAAAAbXNvQW5jaG9yTm9uZQACUGFyYWdyYXBoQWxpZ25tZW50AA8AAABtc29BbGlnbkNlbnRlcgACVGV4dFZlcnRpY2FsQWxpZ25tZW50ABAAAABtc29BbmNob3JNaWRkbGUAA0ZvbnRTdHlsZQBBAQAAEEZvbnRCYWNrZ3JvdW5kAAAAAAAIRm9udEJvbGQAAANGb250Q29sb3IAVQAAABBBAP8AAAAQUgAfAAAAEEcAIQAAABBCACAAAAABU2NBAAAAAAAAAPA/AVNjUgAAAACA1g+MPwFTY0cAAAAAgKQljz8BU2NCAAAAAAC8lI0/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MAAAA4NwABSGVpZ2h0AAAAAABlMy1AAVdpZHRoAAAAACAESDBAAVRvcAAAAABgdI4/QAFMZWZ0AAAAACD/d21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GJ/fG5AAVkAAAAA4OMKUEAAA0VuZAAbAAAAAVgAAAAAYn98bkABWQAAAABwE5RIQAACU3RhcnRBcnJvd0hlYWQAEQAAAG1zb0Fycm93aGVhZE5vbmUAAkVuZEFycm93SGVhZAARAAAAbXNvQXJyb3doZWFkTm9uZQAFTWFuYWdlZElkABAAAAAEUXhadnNUlEqmPrDcDeeBjw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EDRBi5AAVdpZHRoAAAAAAAAAAAAAVRvcAAAAACAE5RIQAFMZWZ0AAAAAGB/fG5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Bif3xuQAFZAAAAAHATFEdAAANFbmQAGwAAAAFYAAAAAGJ/fG5AAVkAAAAAcBOUSEAAAlN0YXJ0QXJyb3dIZWFkABEAAABtc29BcnJvd2hlYWROb25lAAJFbmRBcnJvd0hlYWQAEQAAAG1zb0Fycm93aGVhZE5vbmUABU1hbmFnZWRJZAAQAAAABOj+oJ1XbGRFkqOiaNgSgF8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EgAAAABR8AAAAhAAAA5w8AAAAAAAAAAAAA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CEABV2lkdGgAAAAAAAAAAAABVG9wAAAAAIATFEdAAUxlZnQAAAAAYH98bk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Yn98bkABWQAAAADQpm1DQAAISGFzTGVhZGVyTGluZQAACElzQ2VudGVyQXV0b21hdGljQWRqdXN0ZWQAAQhJc1VzZXJQb3NpdGlvbgAACEFkZFByZWZpeFNwYWNlAAEIQWRkUG9zdGZpeFNwYWNlAAECU2VwYXJhdG9yAAIAAAAKAAJUZXh0AAMAAAA4NwAIUmVxdWlyZVJlbGF0aXZlUG9zaXRpb25VcGdyYWRlAAAISXNHZW9tZXRyeU91dE9mQm91bmRzAAAIRGVsZXRlZAABAAM4AO8VAAAQUG9pbnRJbmRleAABAAAAAkFsaWdubWVudAAHAAAAQ2VudGVyABBTZXJpZXNJbmRleAAFAAAACFJlcXVpcmVGb250Q29sb3JNaWdyYXRpb24AAAhNYW51YWxEYXRhTGFiZWxCYWNrZ3JvdW5kVmlzaWJsZQAACEhhc1dpc2hDb2xvcgAAA1RleHRCb3gAmQYAAAVNYW5hZ2VkSWQAEAAAAATDPWxuUk2qQY63Ua7kbRiLCEhhc0NoYW5nZXMAAAhVc2VOYW1lSW5zdGVhZE9mVGFnQXNJZAABCFNoYXBlUHJldmlvdXNseUNyZWF0ZWQAAQNGaWxsQ29sb3IAVQAAABBBAP8AAAAQUgCHAAAAEEcAiAAAABBCAIkAAAABU2NBAAAAAAAAAPA/AVNjUgAAAACgEQPPPwFTY0cAAAAAoIaDzz8BU2NCAAAAAACYAtA/ABBGaWxsVGhlbWVDb2xvcgAJ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QAAQAAAA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BAAAAAAFIZWlnaHQAAAAAALNSDEABV2lkdGgAAAAAgCd6B0ABVG9wAAAAAAAAAAAAAUxlZnQAAAAAYBdiUk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GvKDYEABWQAAAACg+NNnQAADRW5kABsAAAABWAAAAAAa8oNgQAFZAAAAAACTt2dAAAJTdGFydEFycm93SGVhZAARAAAAbXNvQXJyb3doZWFkTm9uZQACRW5kQXJyb3dIZWFkABEAAABtc29BcnJvd2hlYWROb25lAAVNYW5hZ2VkSWQAEAAAAATxSxVvLMORQpmZRKRuR9C6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IQAAAAUgAAAAIgAAAOcPAAAAAAAAAAAAAH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CgZew/AVdpZHRoAAAAAAAAAAAAAVRvcAAAAAAAk7dnQAFMZWZ0AAAAACDyg2B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8oNgQAFZAAAAAACTF2hAAANFbmQAGwAAAAFYAAAAABryg2BAAVkAAAAAAJO3Z0AAAlN0YXJ0QXJyb3dIZWFkABEAAABtc29BcnJvd2hlYWROb25lAAJFbmRBcnJvd0hlYWQAEQAAAG1zb0Fycm93aGVhZE5vbmUABU1hbmFnZWRJZAAQAAAABHxGjPie6BNPuDZDbeaT/q4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IQAFXaWR0aAAAAAAAAAAAAAFUb3AAAAAAAJO3Z0ABTGVmdAAAAAAg8oNgQAhGbGlwSG9yaXpvbnRhbGx5AAAIRmxpcEhvcml6b250YWxseUFwcGxpZWQAAAhGbGlwVmVydGljYWxseQAB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D+/79SQAFZAAAAAACzUvw/AAhIYXNMZWFkZXJMaW5lAAAISXNDZW50ZXJBdXRvbWF0aWNBZGp1c3RlZAAACElzVXNlclBvc2l0aW9uAAAIQWRkUHJlZml4U3BhY2UAAQhBZGRQb3N0Zml4U3BhY2UAAQJTZXBhcmF0b3IAAgAAAAoAAlRleHQAAQAAAAAIUmVxdWlyZVJlbGF0aXZlUG9zaXRpb25VcGdyYWRlAAAISXNHZW9tZXRyeU91dE9mQm91bmRzAAEIRGVsZXRlZAAAAAM5APgVAAAQUG9pbnRJbmRleAACAAAAAkFsaWdubWVudAAHAAAAQ2VudGVyABBTZXJpZXNJbmRleAAFAAAACFJlcXVpcmVGb250Q29sb3JNaWdyYXRpb24AAAhNYW51YWxEYXRhTGFiZWxCYWNrZ3JvdW5kVmlzaWJsZQAACEhhc1dpc2hDb2xvcgAAA1RleHRCb3gAnwYAAAVNYW5hZ2VkSWQAEAAAAASjR6aB5FaKQKqR2QZo5OLiCEhhc0NoYW5nZXMAAQhVc2VOYW1lSW5zdGVhZE9mVGFnQXNJZAABCFNoYXBlUHJldmlvdXNseUNyZWF0ZWQAAANGaWxsQ29sb3IAVQAAABBBAP8AAAAQUgD/AAAAEEcA9QAAABBCAMwAAAABU2NBAAAAAAAAAPA/AVNjUgAAAAAAAADwPwFTY0cAAAAAoBo47T8BU2NCAAAAAMCNUuM/ABBGaWxsVGhlbWVDb2xvcgAFAAAAAUZpbGxUaW50QW5kU2hhZGUAAAAAoJmZ6T8QRmlsbFNjaGVtZUNvbG9yAAAAAAADUGF0dGVybkNvbG9yAFUAAAAQQQAAAAAAEFIAAAAAABBHAAAAAAAQQgAAAAAAAVNjQQAAAAAAAAAAAAFTY1IAAAAAAAAAAAABU2NHAAAAAAAAAAAAAVNjQgAAAAAAAAAAAAAQUGF0dGVyblRoZW1lQ29sb3IAAAAAAAFQYXR0ZXJuVGludEFuZFNoYWRlAAAAAAAAAAAACEZpbGxWaXNpYmxlAAEIVmlzaWJsZQABAkZpbGxQYXR0ZXJuABAAAABtc29QYXR0ZXJuTWl4ZWQAAlRleHQABAAAADIwNQ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EAAAAMjA1ACIAAAAFIQAAACMAAADnDwAAAAAAAAAAAAABSGVpZ2h0AAAAAABlMy1AAVdpZHRoAAAAAKBj9DZAAVRvcAAAAADABCY2QAFMZWZ0AAAAAMC5sGp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UUEGdy0kC0GgsD2tmMK3Z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AAAAAAFZAAAAAAAAAAAAAANFbmQAGwAAAAFYAAAAAAAAAAAAAVkAAAAAAAAAAAAAAlN0YXJ0QXJyb3dIZWFkABEAAABtc29BcnJvd2hlYWROb25lAAJFbmRBcnJvd0hlYWQAEQAAAG1zb0Fycm93aGVhZE5vbmUABU1hbmFnZWRJZAAQAAAABC6cPOKUI/hGgDwwde8U7lo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jAAAABSIAAAAkAAAA5w8AAAAAAAAAAAAAAAhMaW5lUnVsZVdpdGhpbgAAAVJpZ2h0SW5kZW50AAAAAAAAAAAAAVNwYWNlQWZ0ZXIAAAAAAAAAAAABU3BhY2VCZWZvcmUAAAAAAAAAAAABU3BhY2VXaXRoaW4AAAAAAAAAAAAAA0NlbnRlcgAbAAAAAVgAAAAA+v8fbEABWQAAAAAA3nI9QAAISGFzTGVhZGVyTGluZQAACElzQ2VudGVyQXV0b21hdGljQWRqdXN0ZWQAAAhJc1VzZXJQb3NpdGlvbgAACEFkZFByZWZpeFNwYWNlAAEIQWRkUG9zdGZpeFNwYWNlAAECU2VwYXJhdG9yAAIAAAAKAAJUZXh0AAQAAAAyMDUACFJlcXVpcmVSZWxhdGl2ZVBvc2l0aW9uVXBncmFkZQAACElzR2VvbWV0cnlPdXRPZkJvdW5kcwAACERlbGV0ZWQAAQAAA1RleHREZWZpbml0aW9uAM0BAAADUm9vdEVsZW1lbnQAuwEAAAJfdHlwZQCFAAAAbWlvLkNvbW1vbi5Qb3dlclBvaW50Lk1hbmFnZWQuRGF0YS5EYXRhQ2hhcnRzLkRhdGFMYWJlbHMuRGF0YS5CdWlsZGVyLlRleHRVbml0LlNlcGFyYXRvclVuaXREYXRhLCBtaW8uQ29tbW9uLlBvd2VyUG9pbnQuTWFuYWdlZC5EYXRhAAJTZXBhcmF0b3IAAQAAAAAEQ2hpbGRyZW4A5AAAAAMwANwAAAACX3R5cGUAgQAAAG1pby5Db21tb24uUG93ZXJQb2ludC5NYW5hZ2VkLkRhdGEuRGF0YUNoYXJ0cy5EYXRhTGFiZWxzLkRhdGEuQnVpbGRlci5UZXh0VW5pdC5WYWx1ZVVuaXREYXRhLCBtaW8uQ29tbW9uLlBvd2VyUG9pbnQuTWFuYWdlZC5EYXRhAAhTaG93QWJzb2x1dGVWYWx1ZQAABENoaWxkcmVuAAUAAAAAAkJyYWNrZXRUeXBlAAYAAABSb3VuZAAIV3JhcEluQnJhY2tldHMAAAAAAkJyYWNrZXRUeXBlAAYAAABSb3VuZAAIV3JhcEluQnJhY2tldHMAAAAACExhYmVsc1Zpc2libGUAAQhBdXRvbWF0aWNMYWJlbEJhY2tncm91bmRzRW5hYmxlZAABAANTZWNvbmRhcnkAuOEAAAREYXRhTGFiZWxzAJffAAADMADsFgAAEFBvaW50SW5kZXgAAQAAAAJBbGlnbm1lbnQABwAAAENlbnRlcgAQU2VyaWVzSW5kZXgAAQAAAAhSZXF1aXJlRm9udENvbG9yTWlncmF0aW9uAAAITWFudWFsRGF0YUxhYmVsQmFja2dyb3VuZFZpc2libGUAAAhIYXNXaXNoQ29sb3IAAANUZXh0Qm94AKEGAAAFTWFuYWdlZElkABAAAAAEeoboYdOrH0OupFtvpfIteghIYXNDaGFuZ2VzAAAIVXNlTmFtZUluc3RlYWRPZlRhZ0FzSWQAAQhTaGFwZVByZXZpb3VzbHlDcmVhdGVkAAADRmlsbENvbG9yAFUAAAAQQQD/AAAAEFIAKgAAABBHAEEAAAAQQgBWAAAAAVNjQQAAAAAAAADwPwFTY1IAAAAAQIS1lz8BU2NHAAAAACCNEKs/AVNjQgAAAABgttK3PwAQRmlsbFRoZW1lQ29sb3IABgAAAAFGaWxsVGludEFuZFNoYWRlAAAAAAAAAOC/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QAAAAxODIAAlRleHRIb3Jpem9udGFsQWxpZ25tZW50ABAAAABtc29BbmNob3JDZW50ZXIAAlBhcmFncmFwaEFsaWdubWVudAAPAAAAbXNvQWxpZ25DZW50ZXIAAlRleHRWZXJ0aWNhbEFsaWdubWVudAAQAAAAbXNvQW5jaG9yTWlkZGxlAANGb250U3R5bGUAQQEAABBGb250QmFja2dyb3VuZAAAAAAACEZvbnRCb2xkAAADRm9udENvbG9yAFUAAAAQQQD/AAAAEFIA/wAAABBHAP8AAAAQQgD/AAAAAVNjQQAAAAAAAADwPwFTY1IAAAAAAAAA8D8BU2NHAAAAAAAAAPA/AVNjQgAAAAAAAADwPwAQRm9udFRoZW1lQ29sb3IAAAAAAAFGb250VGludEFuZFNoYWRlAAAAAAAAAAAAEEZvbnRTY2hlbWVDb2xvcgAB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EAAAAMTgyAAFIZWlnaHQAAAAAAGUzLUABV2lkdGgAAAAAoGP0NkABVG9wAAAAACBWjGpAAUxlZnQAAAAAIOfCT0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WgvxYEABWQAAAACAdfFqQAADRW5kABsAAAABWAAAAABaC/FgQAFZAAAAADA2qGpAAAJTdGFydEFycm93SGVhZAARAAAAbXNvQXJyb3doZWFkTm9uZQACRW5kQXJyb3dIZWFkABEAAABtc29BcnJvd2hlYWROb25lAAVNYW5hZ2VkSWQAEAAAAASehVrb65dASb4h6z5Tquat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NRPAkABV2lkdGgAAAAAAAAAAAABVG9wAAAAAEA2qGpAAUxlZnQAAAAAYAvxYEAIRmxpcEhvcml6b250YWxseQAACEZsaXBIb3Jpem9udGFsbHlBcHBsaWVkAAAIRmxpcFZlcnRpY2FsbHkAAQhGbGlwVmVydGljYWxseUFwcGxpZWQAAAFSb3RhdGlvbgAAAAAAAAAAAAFaT3JkZXIAAAAAAAAAAAADJAAAAAUjAAAAJQAAAOcPAAAAAAAAAAAAAEJvcmRlckNvbG9yAFUAAAAQQQD/AAAAEFIAAAAAABBHAAAAAAAQQgAAAAAAAVNjQQAAAAAAAADwPwFTY1IAAAAAAAAAAAABU2NHAAAAAAAAAAAAAVNjQgAAAAAAAAAAAAAQQm9yZGVyVGhlbWVDb2xvcgAAAAAAAUJvcmRlclRpbnRBbmRTaGFkZQAAAAAAAAAAABBCb3JkZXJTY2hlbWVDb2xvcgAC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BaC/FgQAFZAAAAADA2SGpAAANFbmQAGwAAAAFYAAAAAFoL8WBAAVkAAAAAMDaoakAAAlN0YXJ0QXJyb3dIZWFkABEAAABtc29BcnJvd2hlYWROb25lAAJFbmRBcnJvd0hlYWQAEQAAAG1zb0Fycm93aGVhZE5vbmUABU1hbmFnZWRJZAAQAAAABHumo+YnLYBNqQXStaDh3cA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IQAFXaWR0aAAAAAAAAAAAAAFUb3AAAAAAQDZIakABTGVmdAAAAABgC/FgQ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AEAMBSQAFZAAAAAEjxdWtAAAhIYXNMZWFkZXJMaW5lAAAISXNDZW50ZXJBdXRvbWF0aWNBZGp1c3RlZAAACElzVXNlclBvc2l0aW9uAAADQ3VzdG9tTGFiZWxQb3NpdGlvbgDdAAAAAU9mZnNldDEAAAAAAAAAAAABT2Zmc2V0MgAAAAAAAAAAAANMYWJlbE9mZnNldFR5cGVzAEkAAAACT2Zmc2V0VHlwZTEAEQAAAFJlbGF0aXZlRGlzdGFuY2UAAk9mZnNldFR5cGUyABEAAABSZWxhdGl2ZURpc3RhbmNlAAADQW5jaG9yUG9zaXRpb25zAEoAAAACTGFiZWxBbmNob3JQb3NpdGlvbgAHAAAAQ2VudGVyAAJDaGFydFBvaW50QW5jaG9yUG9zaXRpb24ABwAAAENlbnRlcgAAAAhBZGRQcmVmaXhTcGFjZQABCEFkZFBvc3RmaXhTcGFjZQABAlNlcGFyYXRvcgACAAAACgACVGV4dAAEAAAAMTgyAAhSZXF1aXJlUmVsYXRpdmVQb3NpdGlvblVwZ3JhZGUAAAhJc0dlb21ldHJ5T3V0T2ZCb3VuZHMAAAhEZWxldGVkAAEAAzEA7xYAABBQb2ludEluZGV4AAIAAAACQWxpZ25tZW50AAcAAABDZW50ZXIAEFNlcmllc0luZGV4AAEAAAAIUmVxdWlyZUZvbnRDb2xvck1pZ3JhdGlvbgAACE1hbnVhbERhdGFMYWJlbEJhY2tncm91bmRWaXNpYmxlAAAISGFzV2lzaENvbG9yAAADVGV4dEJveACjBgAABU1hbmFnZWRJZAAQAAAABKk6HjL6VURHq6xQKtVfn6UISGFzQ2hhbmdlcwAACFVzZU5hbWVJbnN0ZWFkT2ZUYWdBc0lkAAEIU2hhcGVQcmV2aW91c2x5Q3JlYXRlZAAAA0ZpbGxDb2xvcgBVAAAAEEEA/wAAABBSAIAAAAAQRwBmAAAAEEIAAAAAAAFTY0EAAAAAAAAA8D8BU2NSAAAAAGBRocs/AVNjRwAAAABA1AHBPwFTY0IAAAAAAAAAAAAAEEZpbGxUaGVtZUNvbG9yAAUAAAABRmlsbFRpbnRBbmRTaGFkZQAAAAAAAADgvx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FAAAAMTAzNAACVGV4dEhvcml6b250YWxBbGlnbm1lbnQAEAAAAG1zb0FuY2hvckNlbnRlcgACUGFyYWdyYXBoQWxpZ25tZW50AA8AAABtc29BbGlnbkNlbnRlcgACVGV4dFZlcnRpY2FsQWxpZ25tZW50ABAAAABtc29BbmNob3JNaWRkbGUAA0ZvbnRTdHlsZQBBAQAAEEZvbnRCYWNrZ3JvdW5kAAAAAAAIRm9udEJvbGQAAANGb250Q29sb3IAVQAAABBBAP8AAAAQUgD/AAAAEEcA/wAAABBCAP8AAAABU2NBAAAAAAAAAPA/AVNjUgAAAAAAAADwPwFTY0cAAAAAAAAA8D8BU2NCAAAAAAAAAPA/ABBGb250VGhlbWVDb2xvcgAAAAAAAUZvbnRUaW50QW5kU2hhZGUAAAAAAAAAAAAQRm9udFNjaGVtZUNvbG9yAAE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UAAAAxMDM0AAFIZWlnaHQAAAAAAGUzLUABV2lkdGgAAAAAIMOgPUABVG9wAAAAAGBmHWdAAUxlZnQAAAAAwPNFakAIRmxpcEhvcml6b250YWxseQAACEZsaXBIb3Jpem9udGFsbHlBcHBsaWVkAAAIRmxpcFZlcnRpY2FsbHkAAAhGbGlwVmVydGljYWxseUFwcGxpZWQAAAFSb3RhdCUAAAAFJAAAACYAAADnDwAAAAAAAAAAAAB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AAAAAAAAVkAAAAAAAAAAAAAA0VuZAAbAAAAAVgAAAAAAAAAAAABWQAAAAAAAAAAAAACU3RhcnRBcnJvd0hlYWQAEQAAAG1zb0Fycm93aGVhZE5vbmUAAkVuZEFycm93SGVhZAARAAAAbXNvQXJyb3doZWFkTm9uZQAFTWFuYWdlZElkABAAAAAEUsn1Ey6VSUmFOxS+XmoNV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AAAAAAFZAAAAAAAAAAAAAANFbmQAGwAAAAFYAAAAAAAAAAAAAVkAAAAAAAAAAAAAAlN0YXJ0QXJyb3dIZWFkABEAAABtc29BcnJvd2hlYWROb25lAAJFbmRBcnJvd0hlYWQAEQAAAG1zb0Fycm93aGVhZE5vbmUABU1hbmFnZWRJZAAQAAAABC92HYuYv7BAkI6Zrx6bscY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Dy/x9sQAFZAAAAAIgBB2hAAAhIYXNMZWFkZXJMaW4mAAAABSUAAAAnAAAA5w8AAAAAAAAAAAAAZQAACElzQ2VudGVyQXV0b21hdGljQWRqdXN0ZWQAAAhJc1VzZXJQb3NpdGlvbgAAA0N1c3RvbUxhYmVsUG9zaXRpb24A3QAAAAFPZmZzZXQxAAAAAAAAAAAAAU9mZnNldDIAAAAAAAAAAAADTGFiZWxPZmZzZXRUeXBlcwBJAAAAAk9mZnNldFR5cGUxABEAAABSZWxhdGl2ZURpc3RhbmNlAAJPZmZzZXRUeXBlMgARAAAAUmVsYXRpdmVEaXN0YW5jZQAAA0FuY2hvclBvc2l0aW9ucwBKAAAAAkxhYmVsQW5jaG9yUG9zaXRpb24ABwAAAENlbnRlcgACQ2hhcnRQb2ludEFuY2hvclBvc2l0aW9uAAcAAABDZW50ZXIAAAAIQWRkUHJlZml4U3BhY2UAAQhBZGRQb3N0Zml4U3BhY2UAAQJTZXBhcmF0b3IAAgAAAAoAAlRleHQABQAAADEwMzQACFJlcXVpcmVSZWxhdGl2ZVBvc2l0aW9uVXBncmFkZQAACElzR2VvbWV0cnlPdXRPZkJvdW5kcwAACERlbGV0ZWQAAQADMgDsFgAAEFBvaW50SW5kZXgAAQAAAAJBbGlnbm1lbnQABwAAAENlbnRlcgAQU2VyaWVzSW5kZXgAAgAAAAhSZXF1aXJlRm9udENvbG9yTWlncmF0aW9uAAAITWFudWFsRGF0YUxhYmVsQmFja2dyb3VuZFZpc2libGUAAAhIYXNXaXNoQ29sb3IAAANUZXh0Qm94AKEGAAAFTWFuYWdlZElkABAAAAAEL0oDgeQS+0eRQaR9jnJgEQhIYXNDaGFuZ2VzAAAIVXNlTmFtZUluc3RlYWRPZlRhZ0FzSWQAAQhTaGFwZVByZXZpb3VzbHlDcmVhdGVkAAADRmlsbENvbG9yAFUAAAAQQQD/AAAAEFIAVAAAABBHAIIAAAAQQgCrAAAAAVNjQQAAAAAAAADwPwFTY1IAAAAAACKytj8BU2NHAAAAAAC8ksw/AVNjQgAAAABgORDaPwAQRmlsbFRoZW1lQ29sb3IABg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QAAAA2MjAAAlRleHRIb3Jpem9udGFsQWxpZ25tZW50ABAAAABtc29BbmNob3JDZW50ZXIAAlBhcmFncmFwaEFsaWdubWVudAAPAAAAbXNvQWxpZ25DZW50ZXIAAlRleHRWZXJ0aWNhbEFsaWdubWVudAAQAAAAbXNvQW5jaG9yTWlkZGxlAANGb250U3R5bGUAQQEAABBGb250QmFja2dyb3VuZAAAAAAACEZvbnRCb2xkAAADRm9udENvbG9yAFUAAAAQQQD/AAAAEFIA/wAAABBHAP8AAAAQQgD/AAAAAVNjQQAAAAAAAADwPwFTY1IAAAAAAAAA8D8BU2NHAAAAAAAAAPA/AVNjQgAAAAAAAADwPwAQRm9udFRoZW1lQ29sb3IAAAAAAAFGb250VGludEFuZFNoYWRlAAAAAAAAAAAAEEZvbnRTY2hlbWVDb2xvcgAB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EAAAANjIwAAFIZWlnaHQAAAAAAGUzLUABV2lkdGgAAAAAoGP0NkABVG9wAAAAAMDTUWdAAUxlZnQAAAAAIOfCT0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AAAAAAABWQAAAAAAAAAAAAADRW5kABsAAAABWAAAAAAAAAAAAAFZAAAAAAAAAAAAAAJTdGFydEFycm93SGVhZAARAAAAbXNvQXJyb3doZWFkTm9uZQACRW5kQXJyb3dIZWFkABEAAABtc29BcnJvd2hlYWROb25lAAVNYW5hZ2VkSWQAEAAAAAQrOIIdsTa/TpTnLS/vcfg7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JwAAAAUmAAAAKAAAAOcPAAAAAAAAAAAAAHJ0ABsAAAABWAAAAAAAAAAAAAFZAAAAAAAAAAAAAANFbmQAGwAAAAFYAAAAAAAAAAAAAVkAAAAAAAAAAAAAAlN0YXJ0QXJyb3dIZWFkABEAAABtc29BcnJvd2hlYWROb25lAAJFbmRBcnJvd0hlYWQAEQAAAG1zb0Fycm93aGVhZE5vbmUABU1hbmFnZWRJZAAQAAAABAkr+8c2hAVFr7eqQvXCNxs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AEAMBSQAFZAAAAAOhuO2hAAAhIYXNMZWFkZXJMaW5lAAAISXNDZW50ZXJBdXRvbWF0aWNBZGp1c3RlZAAACElzVXNlclBvc2l0aW9uAAADQ3VzdG9tTGFiZWxQb3NpdGlvbgDdAAAAAU9mZnNldDEAAAAAAAAAAAABT2Zmc2V0MgAAAAAAAAAAAANMYWJlbE9mZnNldFR5cGVzAEkAAAACT2Zmc2V0VHlwZTEAEQAAAFJlbGF0aXZlRGlzdGFuY2UAAk9mZnNldFR5cGUyABEAAABSZWxhdGl2ZURpc3RhbmNlAAADQW5jaG9yUG9zaXRpb25zAEoAAAACTGFiZWxBbmNob3JQb3NpdGlvbgAHAAAAQ2VudGVyAAJDaGFydFBvaW50QW5jaG9yUG9zaXRpb24ABwAAAENlbnRlcgAAAAhBZGRQcmVmaXhTcGFjZQABCEFkZFBvc3RmaXhTcGFjZQABAlNlcGFyYXRvcgACAAAACgACVGV4dAAEAAAANjIwAAhSZXF1aXJlUmVsYXRpdmVQb3NpdGlvblVwZ3JhZGUAAAhJc0dlb21ldHJ5T3V0T2ZCb3VuZHMAAAhEZWxldGVkAAEAAzMA7xYAABBQb2ludEluZGV4AAIAAAACQWxpZ25tZW50AAcAAABDZW50ZXIAEFNlcmllc0luZGV4AAIAAAAIUmVxdWlyZUZvbnRDb2xvck1pZ3JhdGlvbgAACE1hbnVhbERhdGFMYWJlbEJhY2tncm91bmRWaXNpYmxlAAAISGFzV2lzaENvbG9yAAADVGV4dEJveACjBgAABU1hbmFnZWRJZAAQAAAABIDIQROK0F9Luez262XUXfoISGFzQ2hhbmdlcwAACFVzZU5hbWVJbnN0ZWFkT2ZUYWdBc0lkAAEIU2hhcGVQcmV2aW91c2x5Q3JlYXRlZAAAA0ZpbGxDb2xvcgBVAAAAEEEA/wAAABBSAL8AAAAQRwCZAAAAEEIAAAAAAAFTY0EAAAAAAAAA8D8BU2NSAAAAAAD/q+A/AVNjRwAAAAAgEmPUPwFTY0IAAAAAAAAAAAAAEEZpbGxUaGVtZUNvbG9yAAUAAAABRmlsbFRpbnRBbmRTaGFkZQAAAAAAAADQvx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FAAAAMTYxNAACVGV4dEhvcml6b250YWxBbGlnbm1lbnQAEAAAAG1zb0FuY2hvckNlbnRlcgACUGFyYWdyYXBoQWxpZ25tZW50AA8AAABtc29BbGlnbkNlbnRlcgACVGV4dFZlcnRpY2FsQWxpZ25tZW50ABAAAABtc29BbmNob3JNaWRkbGUAA0ZvbnRTdHlsZQBBAQAAEEZvbnRCYWNrZ3JvdW5kAAAAAAAIRm9udEJvbGQAAANGb250Q29sb3IAVQAAABBBAP8AAAAQUgAfAAAAEEcAIQAAABBCACAAAAABU2NBAAAAAAAAAPA/AVNjUgAAAACA1g+MPwFTY0cAAAAAgKQljz8BU2NCAAAAAAC8lI0/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UAAAAxNjE0AAFIZWlnaHQAAAAAAGUzLUABV2lkdGgAAAAAIMOgPUABVG9wAAAAAMCN5VhAAUxlZnQAAAAAwPNFak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CgAAAAFJwAAACkAAADnDwAAAAAAAAAAAAAAAANMZWFkZXJMaW5lAOEGAAADU3RhcnQAGwAAAAFYAAAAAAAAAAAAAVkAAAAAAAAAAAAAA0VuZAAbAAAAAVgAAAAAAAAAAAABWQAAAAAAAAAAAAACU3RhcnRBcnJvd0hlYWQAEQAAAG1zb0Fycm93aGVhZE5vbmUAAkVuZEFycm93SGVhZAARAAAAbXNvQXJyb3doZWFkTm9uZQAFTWFuYWdlZElkABAAAAAEolQsZhVEzk2sv7EG13ShzQ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RG9ja2luZwDhBgAAA1N0YXJ0ABsAAAABWAAAAAAAAAAAAAFZAAAAAAAAAAAAAANFbmQAGwAAAAFYAAAAAAAAAAAAAVkAAAAAAAAAAAAAAlN0YXJ0QXJyb3dIZWFkABEAAABtc29BcnJvd2hlYWROb25lAAJFbmRBcnJvd0hlYWQAEQAAAG1zb0Fycm93aGVhZE5vbmUABU1hbmFnZWRJZAAQAAAABDrkn4/frdlPrndBFLJeuf8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Dy/x9sQAFZAAAAABDEuFpAAAhIYXNMZWFkZXJMaW5lAAAISXNDZW50ZXJBdXRvbWF0aWNBZGp1c3RlZAAACElzVXNlclBvc2l0aW9uAAADQ3VzdG9tTGFiZWxQb3NpdGlvbgDdAAAAAU9mZnNldDEAAAAAAAAAAAABT2Zmc2V0MgAAAAAAAAAAAANMYWJlbE9mZnNldFR5cGVzAEkAAAACT2Zmc2V0VHlwZTEAEQAAAFJlbGF0aXZlRGlzdGFuY2UAAk9mZnNldFR5cGUyABEAAABSZWxhdGl2ZURpc3RhbmNlAAADQW5jaG9yUG9zaXRpb25zAEoAAAACTGFiZWxBbmNob3JQb3NpdGlvbgAHAAAAQ2VudGVyAAJDaGFydFBvaW50QW5jaG9yUG9zaXRpb24ABwAAAENlbnRlcgAAAAhBZGRQcmVmaXhTcGFjZQABCEFkZFBvc3RmaXhTcGFjZQABAlNlcGFyYXRvcgACAAAACgACVGV4dAAFAAAAMTYxNAAIUmVxdWlyZVJlbGF0aXZlUG9zaXRpb25VcGdyYWRlAAAISXNHZW9tZXRyeU91dE9mQm91bmRzAAAIRGVsZXRlZAABAAM0APUVAAAQUG9pbnRJbmRleAABAAAAAkFsaWdubWVudAAHAAAAQ2VudGUpAAAABSgAAAAqAAAA5w8AAAAAAAAAAAAAcgAQU2VyaWVzSW5kZXgAAwAAAAhSZXF1aXJlRm9udENvbG9yTWlncmF0aW9uAAAITWFudWFsRGF0YUxhYmVsQmFja2dyb3VuZFZpc2libGUAAAhIYXNXaXNoQ29sb3IAAANUZXh0Qm94AJ0GAAAFTWFuYWdlZElkABAAAAAEGv7xejz/xUeHoNqkCbyHyAhIYXNDaGFuZ2VzAAEIVXNlTmFtZUluc3RlYWRPZlRhZ0FzSWQAAQhTaGFwZVByZXZpb3VzbHlDcmVhdGVkAAADRmlsbENvbG9yAFUAAAAQQQD/AAAAEFIAmAAAABBHALQAAAAQQgDNAAAAAVNjQQAAAAAAAADwPwFTY1IAAAAAQGQY1D8BU2NHAAAAAKDWNd0/AVNjQgAAAAAALonjPwAQRmlsbFRoZW1lQ29sb3IABgAAAAFGaWxsVGludEFuZFNoYWRlAAAAAKCZmdk/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MAAAA1MQ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DAAAANTEAAUhlaWdodAAAAAAAZTMtQAFXaWR0aAAAAAAgBEgwQAFUb3AAAAAA4EaeZEABTGVmdAAAAADg+aFZ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QDhBgAAA1N0YXJ0ABsAAAABWAAAAABEV+BbQAFZAAAAAEANvGVAAANFbmQAGwAAAAFYAAAAAERX4FtAAVkAAAAAgFFGaUAAAlN0YXJ0QXJyb3dIZWFkABEAAABtc29BcnJvd2hlYWROb25lAAJFbmRBcnJvd0hlYWQAEQAAAG1zb0Fycm93aGVhZE5vbmUABU1hbmFnZWRJZAAQAAAABKMF+t7PiDpMmPakflVkT6E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IlI8QAFXaWR0aAAAAAAAAAAAAAFUb3AAAAAAQA28ZUABTGVmdAAAAABAV+BbQ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g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URvY2tpbmcA4QYAAANTdGFydAAbAAAAAVgAAAAARFfgW0ABWQAAAACAUaZpQAADRW5kABsAAAABWAAAAABEV+BbQAFZAAAAAIBRRmlAAAJTdGFydEFycm93SGVhZAARAAAAbXNvQXJyb3doZWFkTm9uZQACRW5kQXJyb3dIZWFkABEAAABtc29BcnJvd2hlYWROb25lAAVNYW5hZ2VkSWQAEAAAAAQVUkj88dHFRooNqm1OKeB1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KgAAAAUpAAAAKwAAAOcPAAAAAAAAAA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hAAVdpZHRoAAAAAAAAAAAAAVRvcAAAAACAUUZpQAFMZWZ0AAAAAEBX4Ft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GT6qltAAVkAAAAACOKHZUAACEhhc0xlYWRlckxpbmUAAAhJc0NlbnRlckF1dG9tYXRpY0FkanVzdGVkAAEISXNVc2VyUG9zaXRpb24AAAhBZGRQcmVmaXhTcGFjZQABCEFkZFBvc3RmaXhTcGFjZQABAlNlcGFyYXRvcgACAAAACgACVGV4dAADAAAANTEACFJlcXVpcmVSZWxhdGl2ZVBvc2l0aW9uVXBncmFkZQAACElzR2VvbWV0cnlPdXRPZkJvdW5kcwAACERlbGV0ZWQAAQADNQD4FQAAEFBvaW50SW5kZXgAAgAAAAJBbGlnbm1lbnQABwAAAENlbnRlcgAQU2VyaWVzSW5kZXgAAwAAAAhSZXF1aXJlRm9udENvbG9yTWlncmF0aW9uAAAITWFudWFsRGF0YUxhYmVsQmFja2dyb3VuZFZpc2libGUAAAhIYXNXaXNoQ29sb3IAAANUZXh0Qm94AJ8GAAAFTWFuYWdlZElkABAAAAAErWPYZSeNeka2bfdZq9EMDghIYXNDaGFuZ2VzAAEIVXNlTmFtZUluc3RlYWRPZlRhZ0FzSWQAAQhTaGFwZVByZXZpb3VzbHlDcmVhdGVkAAADRmlsbENvbG9yAFUAAAAQQQD/AAAAEFIA/wAAABBHAOAAAAAQQgBmAAAAAVNjQQAAAAAAAADwPwFTY1IAAAAAAAAA8D8BU2NHAAAAAABa2uc/AVNjQgAAAABA1AHBPwAQRmlsbFRoZW1lQ29sb3IABQAAAAFGaWxsVGludEFuZFNoYWRlAAAAAKCZmdk/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QAAAAyMDUAAlRleHRIb3Jpem9udGFsQWxpZ25tZW50AA4AAABtc29BbmNob3JOb25lAAJQYXJhZ3JhcGhBbGlnbm1lbnQADwAAAG1zb0FsaWduQ2VudGVy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BAAAADIwNQABSGVpZ2h0AAAAAABlMy1AAVdpZHRoAAAAAKBj9DZAAVRvcAAAAAAAcntEQAFMZWZ0AAAAAOBdrWx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ZWFkZXJMaW5lAOEGAAADU3RhcnQAGwAAAAFYAAAAABqkHG5AAVkAAAAAQHE8UUAAA0VuZAAbAAAAAVgAAAAAGqQcbkABWQAAAABAS0hNQAACU3RhcnRBcnJvd0hlYWQAEQAAAG1zb0Fycm93aGVhZE5vbmUAAkVuZEFycm93SGVhZAARAAAAbXNvQXJyb3doZWFkTm9uZQAFTWFuYWdlZElkABAAAAAEJuAoZsBmL0eVD+cE89oX5g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CsAAAAFKgAAACwAAADnDwAAAAAAAAA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XcIkQAFXaWR0aAAAAAAAAAAAAAFUb3AAAAAAQEtITUABTGVmdAAAAAAgpBxuQAhGbGlwSG9yaXpvbnRhbGx5AAAIRmxpcEhvcml6b250YWxseUFwcGxpZWQAAAhGbGlwVmVydGljYWxseQAB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g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URvY2tpbmcA4QYAAANTdGFydAAbAAAAAVgAAAAAGqQcbkABWQAAAABAS8hLQAADRW5kABsAAAABWAAAAAAapBxuQAFZAAAAAEBLSE1AAAJTdGFydEFycm93SGVhZAARAAAAbXNvQXJyb3doZWFkTm9uZQACRW5kQXJyb3dIZWFkABEAAABtc29BcnJvd2hlYWROb25lAAVNYW5hZ2VkSWQAEAAAAASIyQu20+DFSb0vHs7+F+a+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CEABV2lkdGgAAAAAAAAAAAABVG9wAAAAAEBLyEtAAUxlZnQAAAAAIKQcbk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NlbnRlcgAbAAAAAVgAAAAAGqQcbkABWQAAAACg3iFIQAAISGFzTGVhZGVyTGluZQAACElzQ2VudGVyQXV0b21hdGljQWRqdXN0ZWQAAQhJc1VzZXJQb3NpdGlvbgAACEFkZFByZWZpeFNwYWNlAAEIQWRkUG9zdGZpeFNwYWNlAAECU2VwYXJhdG9yAAIAAAAKAAJUZXh0AAQAAAAyMDUACFJlcXVpcmVSZWxhdGl2ZVBvc2l0aW9uVXBncmFkZQAACElzR2VvbWV0cnlPdXRPZkJvdW5kcwAACERlbGV0ZWQAAQADNgD1FQAAEFBvaW50SW5kZXgAAQAAAAJBbGlnbm1lbnQABwAAAENlbnRlcgAQU2VyaWVzSW5kZXgABAAAAAhSZXF1aXJlRm9udENvbG9yTWlncmF0aW9uAAAITWFudWFsRGF0YUxhYmVsQmFja2dyb3VuZFZpc2libGUAAAhIYXNXaXNoQ29sb3IAAANUZXh0Qm94AJ0GAAAFTWFuYWdlZElkABAAAAAE7jlsAZgs30Wue2MKMH/71ghIYXNDaGFuZ2VzAAEIVXNlTmFtZUluc3RlYWRPZlRhZ0FzSWQAAQhTaGFwZVByZXZpb3VzbHlDcmVhdGVkAAADRmlsbENvbG9yAFUAAAAQQQD/AAAAEFIAuwAAABBHAM0AAAAQQgDdAAAAAVNjQQAAAAAAAADwPwFTY1IAAAAAIMDN3z8BU2NHAAAAAAAuieM/AVNjQgAAAACARCPnPwAQRmlsbFRoZW1lQ29sb3IABgAAAAFGaWxsVGludEFuZFNoYWRlAAAAAEAzM+M/EEZpbGxTY2hlbWVDb2xvcgAAAAAAA1BhdHRlcm5Db2xvcgBVAAAAEEEAAAAAABBSAAAAAAAQRwAAAAAAEEIAAAAAAAFTY0EAAAAAAAAAAAABU2NSAAAAAAAAAAAAAVNjRwAAAAAAAAAAAAFTY0IAAAAAAAAAAAAAEFBhdHRlcm5UaGVtZUNvbG9yAAAAAAABUGF0dGVyblRpbnRBbmRTaGFkZQAAAAAAAAAAAAhGaWxsVmlzaWJsZQABCFZpc2libGUAAQJGaWxsUGF0dGVybgAQAAAAbXNvUGF0dGVybk1peGVkAAJUZXh0AAMAAAAyNw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4sAAAABSsAAAAtAAAA5w8AAAAAAAAAAAAA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AwAAADI3AAFIZWlnaHQAAAAAAGUzLUABV2lkdGgAAAAAIARIMEABVG9wAAAAAEBFTmRAAUxlZnQAAAAAgP+2UE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IvKDYEABWQAAAADAtlNlQAADRW5kABsAAAABWAAAAAAi8oNgQAFZAAAAAACTt2dAAAJTdGFydEFycm93SGVhZAARAAAAbXNvQXJyb3doZWFkTm9uZQACRW5kQXJyb3dIZWFkABEAAABtc29BcnJvd2hlYWROb25lAAVNYW5hZ2VkSWQAEAAAAAQcPp/nUAa/SbEIq35GlKAi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OIeM0ABV2lkdGgAAAAAAAAAAAABVG9wAAAAAMC2U2VAAUxlZnQAAAAAIPKDYE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I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CLyg2BAAVkAAAAAAJMXaEAAA0VuZAAbAAAAAVgAAAAAIvKDYEABWQAAAAAAk7dnQAACU3RhcnRBcnJvd0hlYWQAEQAAAG1zb0Fycm93aGVhZE5vbmUAAkVuZEFycm93SGVhZAARAAAAbXNvQXJyb3doZWFkTm9uZQAFTWFuYWdlZElkABAAAAAE/xlokpFxuE+af4VWGivMpA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hAAVdpZHRoAAAAAAAAAAAAAVRvcAAAAAAAk7dnQAFMZWZ0AAAAACDyg2B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LQAAAAUsAAAALgAAAOcPAAAAAAAAAAAAAH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AEAMBSQAFZAAAAAGjgN2VAAAhIYXNMZWFkZXJMaW5lAAAISXNDZW50ZXJBdXRvbWF0aWNBZGp1c3RlZAAACElzVXNlclBvc2l0aW9uAAAIQWRkUHJlZml4U3BhY2UAAQhBZGRQb3N0Zml4U3BhY2UAAQJTZXBhcmF0b3IAAgAAAAoAAlRleHQAAwAAADI3AAhSZXF1aXJlUmVsYXRpdmVQb3NpdGlvblVwZ3JhZGUAAAhJc0dlb21ldHJ5T3V0T2ZCb3VuZHMAAAhEZWxldGVkAAEAAzcA9RUAABBQb2ludEluZGV4AAIAAAACQWxpZ25tZW50AAcAAABDZW50ZXIAEFNlcmllc0luZGV4AAQAAAAIUmVxdWlyZUZvbnRDb2xvck1pZ3JhdGlvbgAACE1hbnVhbERhdGFMYWJlbEJhY2tncm91bmRWaXNpYmxlAAAISGFzV2lzaENvbG9yAAADVGV4dEJveACdBgAABU1hbmFnZWRJZAAQAAAABLW9Zm7ysOdLnj/2qFEXO4QISGFzQ2hhbmdlcwABCFVzZU5hbWVJbnN0ZWFkT2ZUYWdBc0lkAAEIU2hhcGVQcmV2aW91c2x5Q3JlYXRlZAAAA0ZpbGxDb2xvcgBVAAAAEEEA/wAAABBSAP8AAAAQRwDMAAAAEEIAAAAAAAFTY0EAAAAAAAAA8D8BU2NSAAAAAAAAAPA/AVNjRwAAAADAjVLjPwFTY0IAAAAAAAAAAAAAEEZpbGxUaGVtZUNvbG9yAAU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QhWaXNpYmxlAAECRmlsbFBhdHRlcm4AEAAAAG1zb1BhdHRlcm5NaXhlZAACVGV4dAADAAAAODcAAlRleHRIb3Jpem9udGFsQWxpZ25tZW50AA4AAABtc29BbmNob3JOb25lAAJQYXJhZ3JhcGhBbGlnbm1lbnQADwAAAG1zb0FsaWduQ2VudGVy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AwAAADg3AAFIZWlnaHQAAAAAAGUzLUABV2lkdGgAAAAAIARIMEABVG9wAAAAAGB0jj9AAUxlZnQAAAAAIP93bU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Yn98bkABWQAAAADg4wpQQAADRW5kABsAAAABWAAAAABif3xuQAFZAAAAAHATlEhAAAJTdGFydEFycm93SGVhZAARAAAAbXNvQXJyb3doZWFkTm9uZQACRW5kQXJyb3dIZWFkABEAAABtc29BcnJvd2hlYWROb25lAAVNYW5hZ2VkSWQAEAAAAARReFp2c1SUSqY+sNwN54GP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QNEGLkABV2lkdGgAAAAAAAAAAAABVG9wAAAAAIATlEhAAUxlZnQAAAAAYH98bkAIRmxpcEhvcml6b250YWxseQAACEZsaXBIb3Jpem9udGFsbHlBcHBsaWVkAAAIRmxpcFZlcnRpY2FsbHkAAQ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IAAAABQm9yZGVyVGhpY2tuZXNzAAAAAAAAANA/AkxpbmVEYXNoU3R5bGUACgAAAExpbmVTb2xpZAABRmlyc3RMaW5lSW5kZW50AAAAAAAAAAAACEhhbmdpbmdQdW5jdHVhdGlvbgAAEEluZGVudExldmVsAAAAAAABTGVmdEluZGVudAAAAAAAAAAAAAhMaW5lUnVsZUFmdGVyAAAITGluZVJ1bGVCZWZvcmUAAAhMaW5lUnVsZS4AAAAFLQAAAC8AAADnDwAAAAAAAAAAAABXaXRoaW4AAAFSaWdodEluZGVudAAAAAAAAAAAAAFTcGFjZUFmdGVyAAAAAAAAAAAAAVNwYWNlQmVmb3JlAAAAAAAAAAAAAVNwYWNlV2l0aGluAAAAAAAAAAAAAANMZWFkZXJMaW5lRG9ja2luZwDhBgAAA1N0YXJ0ABsAAAABWAAAAABif3xuQAFZAAAAAHATFEdAAANFbmQAGwAAAAFYAAAAAGJ/fG5AAVkAAAAAcBOUSEAAAlN0YXJ0QXJyb3dIZWFkABEAAABtc29BcnJvd2hlYWROb25lAAJFbmRBcnJvd0hlYWQAEQAAAG1zb0Fycm93aGVhZE5vbmUABU1hbmFnZWRJZAAQAAAABOj+oJ1XbGRFkqOiaNgSgF8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IQAFXaWR0aAAAAAAAAAAAAAFUb3AAAAAAgBMUR0ABTGVmdAAAAABgf3xuQ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Bif3xuQAFZAAAAANCmbUNAAAhIYXNMZWFkZXJMaW5lAAAISXNDZW50ZXJBdXRvbWF0aWNBZGp1c3RlZAABCElzVXNlclBvc2l0aW9uAAAIQWRkUHJlZml4U3BhY2UAAQhBZGRQb3N0Zml4U3BhY2UAAQJTZXBhcmF0b3IAAgAAAAoAAlRleHQAAwAAADg3AAhSZXF1aXJlUmVsYXRpdmVQb3NpdGlvblVwZ3JhZGUAAAhJc0dlb21ldHJ5T3V0T2ZCb3VuZHMAAAhEZWxldGVkAAEAAzgA7xUAABBQb2ludEluZGV4AAEAAAACQWxpZ25tZW50AAcAAABDZW50ZXIAEFNlcmllc0luZGV4AAUAAAAIUmVxdWlyZUZvbnRDb2xvck1pZ3JhdGlvbgAACE1hbnVhbERhdGFMYWJlbEJhY2tncm91bmRWaXNpYmxlAAAISGFzV2lzaENvbG9yAAADVGV4dEJveACZBgAABU1hbmFnZWRJZAAQAAAABMM9bG5STapBjrdRruRtGIsISGFzQ2hhbmdlcwAACFVzZU5hbWVJbnN0ZWFkT2ZUYWdBc0lkAAEIU2hhcGVQcmV2aW91c2x5Q3JlYXRlZAABA0ZpbGxDb2xvcgBVAAAAEEEA/wAAABBSAIcAAAAQRwCIAAAAEEIAiQAAAAFTY0EAAAAAAAAA8D8BU2NSAAAAAKARA88/AVNjRwAAAACghoPPPwFTY0IAAAAAAJgC0D8AEEZpbGxUaGVtZUNvbG9yAAk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AABAAAAAAJUZXh0SG9yaXpvbnRhbEFsaWdubWVudAAOAAAAbXNvQW5jaG9yTm9uZQACUGFyYWdyYXBoQWxpZ25tZW50AA8AAABtc29BbGlnbkNlbnRlcgACVGV4dFZlcnRpY2FsQWxpZ25tZW50ABAAAABtc29BbmNob3JNaWRkbGUAA0ZvbnRTdHlsZQBBAQAAEEZvbnRCYWNrZ3JvdW5kAAAAAAAIRm9udEJvbGQAAANGb250Q29sb3IAVQAAABBBAP8AAAAQUgAfAAAAEEcAIQAAABBCACAAAAABU2NBAAAAAAAAAPA/AVNjUgAAAACA1g+MPwFTY0cAAAAAgKQljz8BU2NCAAAAAAC8lI0/ABBGb250VGhlbWVDb2xvcgAAAAAAAUZvbnRUaW50QW5kU2hhZGUAAAAAAAAAAAAQRm9udFNjaGVtZUNvbG9yAAI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EAAAAAAUhlaWdodAAAAAAAs1IMQAFXaWR0aAAAAACAJ3oHQAFUb3AAAAAAAAAAAAABTGVmdAAAAABgF2JSQ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QDhBgAAA1N0YXJ0ABsAAAABWAAAAAAa8oNgQAFZAAAAAKD402dAAANFbmQAGwAAAAFYAAAAABryg2BAAVkAAAAAAJO3Z0AAAlN0YXJ0QXJyb3dIZWFkABEAAABtc29BcnJvd2hlYWROb25lAAJFbmRBcnJvd0hlYWQvAAAABS4AAAAwAAAA5w8AAAAAAAAAAAAAABEAAABtc29BcnJvd2hlYWROb25lAAVNYW5hZ2VkSWQAEAAAAATxSxVvLMORQpmZRKRuR9C6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KBl7D8BV2lkdGgAAAAAAAAAAAABVG9wAAAAAACTt2dAAUxlZnQAAAAAIPKDYEAIRmxpcEhvcml6b250YWxseQAACEZsaXBIb3Jpem9udGFsbHlBcHBsaWVkAAAIRmxpcFZlcnRpY2FsbHkAAQ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I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Bryg2BAAVkAAAAAAJMXaEAAA0VuZAAbAAAAAVgAAAAAGvKDYEABWQAAAAAAk7dnQAACU3RhcnRBcnJvd0hlYWQAEQAAAG1zb0Fycm93aGVhZE5vbmUAAkVuZEFycm93SGVhZAARAAAAbXNvQXJyb3doZWFkTm9uZQAFTWFuYWdlZElkABAAAAAEfEaM+J7oE0+4NkNt5pP+rg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hAAVdpZHRoAAAAAAAAAAAAAVRvcAAAAAAAk7dnQAFMZWZ0AAAAACDyg2BACEZsaXBIb3Jpem9udGFsbHkAAAhGbGlwSG9yaXpvbnRhbGx5QXBwbGllZAAACEZsaXBWZXJ0aWNhbGx5AAE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P7/v1JAAVkAAAAAALNS/D8ACEhhc0xlYWRlckxpbmUAAAhJc0NlbnRlckF1dG9tYXRpY0FkanVzdGVkAAAISXNVc2VyUG9zaXRpb24AAAhBZGRQcmVmaXhTcGFjZQABCEFkZFBvc3RmaXhTcGFjZQABAlNlcGFyYXRvcgACAAAACgACVGV4dAABAAAAAAhSZXF1aXJlUmVsYXRpdmVQb3NpdGlvblVwZ3JhZGUAAAhJc0dlb21ldHJ5T3V0T2ZCb3VuZHMAAQhEZWxldGVkAAAAAzkA+BUAABBQb2ludEluZGV4AAIAAAACQWxpZ25tZW50AAcAAABDZW50ZXIAEFNlcmllc0luZGV4AAUAAAAIUmVxdWlyZUZvbnRDb2xvck1pZ3JhdGlvbgAACE1hbnVhbERhdGFMYWJlbEJhY2tncm91bmRWaXNpYmxlAAAISGFzV2lzaENvbG9yAAADVGV4dEJveACfBgAABU1hbmFnZWRJZAAQAAAABKNHpoHkVopAqpHZBmjk4uIISGFzQ2hhbmdlcwABCFVzZU5hbWVJbnN0ZWFkT2ZUYWdBc0lkAAEIU2hhcGVQcmV2aW91c2x5Q3JlYXRlZAAAA0ZpbGxDb2xvcgBVAAAAEEEA/wAAABBSAP8AAAAQRwD1AAAAEEIAzAAAAAFTY0EAAAAAAAAA8D8BU2NSAAAAAAAAAPA/AVNjRwAAAACgGjjtPwFTY0IAAAAAwI1S4z8AEEZpbGxUaGVtZUNvbG9yAAUAAAABRmlsbFRpbnRBbmRTaGFkZQAAAACgmZnpPxBGaWxsU2NoZW1lQ29sb3IAAAAAAANQYXR0ZXJuQ29sMAAAAAUvAAAAMQAAAOcPAAAAAAAAAAAAAG9yAFUAAAAQQQAAAAAAEFIAAAAAABBHAAAAAAAQQgAAAAAAAVNjQQAAAAAAAAAAAAFTY1IAAAAAAAAAAAABU2NHAAAAAAAAAAAAAVNjQgAAAAAAAAAAAAAQUGF0dGVyblRoZW1lQ29sb3IAAAAAAAFQYXR0ZXJuVGludEFuZFNoYWRlAAAAAAAAAAAACEZpbGxWaXNpYmxlAAEIVmlzaWJsZQABAkZpbGxQYXR0ZXJuABAAAABtc29QYXR0ZXJuTWl4ZWQAAlRleHQABAAAADIwNQACVGV4dEhvcml6b250YWxBbGlnbm1lbnQADgAAAG1zb0FuY2hvck5vbmUAAlBhcmFncmFwaEFsaWdubWVudAAPAAAAbXNvQWxpZ25DZW50ZXIAAlRleHRWZXJ0aWNhbEFsaWdubWVudAAQAAAAbXNvQW5jaG9yTWlkZGxlAANGb250U3R5bGUAQQEAABBGb250QmFja2dyb3VuZAAAAAAACEZvbnRCb2xkAAADRm9udENvbG9yAFUAAAAQQQD/AAAAEFIAHwAAABBHACEAAAAQQgAgAAAAAVNjQQAAAAAAAADwPwFTY1IAAAAAgNYPjD8BU2NHAAAAAICkJY8/AVNjQgAAAAAAvJSNPwAQRm9udFRoZW1lQ29sb3IAAAAAAAFGb250VGludEFuZFNoYWRlAAAAAAAAAAAAEEZvbnRTY2hlbWVDb2xvcgACAAAACEZvbnRJdGFsaWMAAAJGb250TmFtZQAHAAAAK21uLWx0AAFGb250U2l6ZQAAAAAAAAAoQAhGb250U3RyaWtldGhyb3VnaAAACEZvbnRTdWJzY3JpcHQAAAhGb250U3VwZXJzY3JpcHQAAAhGb250VW5kZXJsaW5lAAAACFNpemVUb1RleHRXaWR0aAABCFNpemVUb1RleHRIZWlnaHQAAQNUZXh0TWFyZ2luAD8AAAABTGVmdAAAAADAWq32PwFUb3AAAAAAoEgk4j8BUmlnaHQAAAAAwFqt9j8BQm90dG9tAAAAAKBIJOI/AAJEaXNwbGF5VGV4dAAEAAAAMjA1AAFIZWlnaHQAAAAAAGUzLUABV2lkdGgAAAAAoGP0NkABVG9wAAAAAMAEJjZAAUxlZnQAAAAAwLmwak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AAAAAAABWQAAAAAAAAAAAAADRW5kABsAAAABWAAAAAAAAAAAAAFZAAAAAAAAAAAAAAJTdGFydEFycm93SGVhZAARAAAAbXNvQXJyb3doZWFkTm9uZQACRW5kQXJyb3dIZWFkABEAAABtc29BcnJvd2hlYWROb25lAAVNYW5hZ2VkSWQAEAAAAARRQQZ3LSQLQaCwPa2Ywrdn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AAAAAAAAVkAAAAAAAAAAAAAA0VuZAAbAAAAAVgAAAAAAAAAAAABWQAAAAAAAAAAAAACU3RhcnRBcnJvd0hlYWQAEQAAAG1zb0Fycm93aGVhZE5vbmUAAkVuZEFycm93SGVhZAARAAAAbXNvQXJyb3doZWFkTm9uZQAFTWFuYWdlZElkABAAAAAELpw84pQj+EaAPDB17xTuWg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DEAAAAFMAAAAP////+3BjAJ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AAAAAFCb3JkZXJUaGlja25lc3MAAAAAAAAA0D8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Q2VudGVyABsAAAABWAAAAAD6/x9sQAFZAAAAAADecj1AAAhIYXNMZWFkZXJMaW5lAAAISXNDZW50ZXJBdXRvbWF0aWNBZGp1c3RlZAAACElzVXNlclBvc2l0aW9uAAAIQWRkUHJlZml4U3BhY2UAAQhBZGRQb3N0Zml4U3BhY2UAAQJTZXBhcmF0b3IAAgAAAAoAAlRleHQABAAAADIwNQAIUmVxdWlyZVJlbGF0aXZlUG9zaXRpb25VcGdyYWRlAAAISXNHZW9tZXRyeU91dE9mQm91bmRzAAAIRGVsZXRlZAABAAADVGV4dERlZmluaXRpb24AzQEAAANSb290RWxlbWVudAC7AQAAAl90eXBlAIUAAABtaW8uQ29tbW9uLlBvd2VyUG9pbnQuTWFuYWdlZC5EYXRhLkRhdGFDaGFydHMuRGF0YUxhYmVscy5EYXRhLkJ1aWxkZXIuVGV4dFVuaXQuU2VwYXJhdG9yVW5pdERhdGEsIG1pby5Db21tb24uUG93ZXJQb2ludC5NYW5hZ2VkLkRhdGEAAlNlcGFyYXRvcgABAAAAAARDaGlsZHJlbgDkAAAAAzAA3AAAAAJfdHlwZQCBAAAAbWlvLkNvbW1vbi5Qb3dlclBvaW50Lk1hbmFnZWQuRGF0YS5EYXRhQ2hhcnRzLkRhdGFMYWJlbHMuRGF0YS5CdWlsZGVyLlRleHRVbml0LlZhbHVlVW5pdERhdGEsIG1pby5Db21tb24uUG93ZXJQb2ludC5NYW5hZ2VkLkRhdGEACFNob3dBYnNvbHV0ZVZhbHVlAAAEQ2hpbGRyZW4ABQAAAAACQnJhY2tldFR5cGUABgAAAFJvdW5kAAhXcmFwSW5CcmFja2V0cwAAAAACQnJhY2tldFR5cGUABgAAAFJvdW5kAAhXcmFwSW5CcmFja2V0cwAAAAAITGFiZWxzVmlzaWJsZQAACEF1dG9tYXRpY0xhYmVsQmFja2dyb3VuZHNFbmFibGVkAAEAAAACTmFtZQALAAAARGF0YUxhYmVscwAQVmVyc2lvbgAGAAAACUxhc3RXcml0ZQDtWh3nh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yAAAAAEgAAABH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MwAAAAQAAAAA/////wcAiggAAAAAAAAAAAAA/////+AA4AAAAAVfaWQAEAAAAASJUvniptMRRovZSXWFlyohA0RhdGEAbAAAAARQb2ludE1hcmtlclN0eWxlcwAFAAAAAANTZXJpZXNNYXJrZXJTdHlsZXMABQAAAAAIU3VwcHJlc3NNYXJrZXJzAAAITWFya2Vyc1N1cHByZXNzZWRPblByZXZpb3VzTGF5b3V0AAAAAk5hbWUAJQAAAFBvaW50QW5kU2VyaWVzTWFya2VyU3R5bGVEZWZpbml0aW9ucwAQVmVyc2lvbgAAAAAACUxhc3RXcml0ZQCQXU9GgAEAAAABAP////9hAGEAAAAFX2lkABAAAAAE1lJ/56IxZE2AWCsq0mCMrQREYXRhAAUAAAAAAk5hbWUADQAAAExpbmtEYXRhTGlzdAAQVmVyc2lvbgAAAAAACUxhc3RXcml0ZQCraJExeQEAAAACAP////+BAIEAAAAFX2lkABAAAAAEYdZW7oK13E6dd9PsYy4fFANEYXRhACAAAAADU2VyaWVzTmVnYXRpdmVDb2xvcnMABQAAAAAAAk5hbWUAEgAAAENvbG9yRGF0YVByb3BlcnR5ABBWZXJzaW9uAAAAAAAJTGFzdFdyaXRlAGL2749vAQAAAAMA/////3MAcwAAAAVfaWQAEAAAAAS6HmXw+YnKSYbECKlNcXQkA0RhdGEABQAAAAACTmFtZQAfAAAAQXp1cmVJbmZvcm1hdGlvblByb3RlY3Rpb25EYXRhABBWZXJzaW9uAAAAAAAJTGFzdFdyaXRlAJpdT0aAAQAAAAQANAAAAAAABQD/////8ATwBAAABV9pZAAQAAAABHqSLvWgD7hGmy9sFWiCSfkDRGF0YQCQBAAAA0dyaWRMaW5lU3R5bGVzRGF0YQB3BAAAA1ByaW1hcnlWYWx1ZUF4aXNHcmlkTGluZVN0eWxlAA0CAAADTWFqb3JVbml0TGluZVN0eWxlAPAAAAADQ29sb3IAVQAAABBBAAAAAAAQUgAAAAAAEEcAAAAAABBCAAAAAAABU2NBAAAAAAAAAAAAAVNjUgAAAAAAAAAAAAFTY0cAAAAAAAAAAAABU2NCAAAAAAAAAAAAAAJTY2hlbWVDb2xvckluZGV4ABEAAABwcE5vdFNjaGVtZUNvbG9yABBUaGVtZUNvbG9ySW5kZXgAAQAAAAFUaW50QW5kU2hhZGUAAAAAAAAAAAABTGluZVdlaWdodAAAAAAAAAAAAAJEYXNoU3R5bGUAAgAAADAACFZpc2libGUAAQhJc0F1dG9tYXRpYwABAANNaW5vclVuaXRMaW5lU3R5bGUA8AAAAANDb2xvcgBVAAAAEEEAAAAAABBSAAAAAAAQRwAAAAAAEEIAAAAAAAFTY0EAAAAAAAAAAAABU2NSAAAAAAAAAAAAAVNjRwAAAAAAAAAAAAFTY0IAAAAAAAAAAAAAAlNjaGVtZUNvbG9ySW5kZXgAEQAAAHBwTm90U2NoZW1lQ29sb3IAEFRoZW1lQ29sb3JJbmRleAABAAAAAVRpbnRBbmRTaGFkZQAAAAAAAAAAAAFMaW5lV2VpZ2h0AAAAAAAAAAAAAkRhc2hTdHlsZQACAAAAMAAIVmlzaWJsZQAACElzQXV0b21hdGljAAAAAANQcmltYXJ5Q2F0ZWdvcnlBeGlzR3JpZExpbmVTdHlsZQANAgAAA01ham9yVW5pdExpbmVTdHlsZQDwAAAAA0NvbG9yAFUAAAAQQQAAAAAAEFIAAAAAABBHAAAAAAAQQgAAAAAAAVNjQQAAAAAAAAAAAAFTY1IAAAAAAAAAAAABU2NHAAAAAAAAAAAAAVNjQgAAAAAAAAAAAAACU2NoZW1lQ29sb3JJbmRleAARAAAAcHBOb3RTY2hlbWVDb2xvcgAQVGhlbWVDb2xvckluZGV4AAEAAAABVGludEFuZFNoYWRlAAAAAAAAAAAAAUxpbmVXZWlnaHQAAAAAAAAAAAACRGFzaFN0eWxlAAIAAAAwAAhWaXNpYmxlAAAISXNBdXRvbWF0aWMAAAADTWlub3JVbml0TGluZVN0eWxlAPAAAAADQ29sb3IAVQAAABBBAAAAAAAQUgAAAAAAEEcAAAAAABBCAAAAAAABU2NBAAAAAAAAAAAAAVNjUgAAAAAAAAAAAAFTY0cAAAAAAAAAAAABU2NCAAAAAAAAAAAAAAJTY2hlbWVDb2xvckluZGV4ABEAAABwcE5vdFNjaGVtZUNvbG9yABBUaGVtZUNvbG9ySW5kZXgAAQAAAAFUaW50QW5kU2hhZGUAAAAAAAAAAAABTGluZVdlaWdodAAAAAAAAAAAAAJEYXNoU3R5bGUAAgAAADAACFZpc2libGUAAAhJc0F1dG9tYXRpYwAAAAAIU2hvd0dyaWRsaW5lc0RlZmF1bHQAAAAAAk5hbWUAEQAAAEdyaWRsaW5lU2V0dGluZ3MAEFZlcnNpb24AAAAAAAlMYXN0V3JpdGUA/bV5u3wBAAAABgB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QAAAAF/////zUAAADnDwAAAAAAAAAAAADbLQAABV9pZAAQAAAABAelofNXaghDo30frp46hZIDRGF0YQCALQAABURhdGEAcC0AAABQSwMEFAAGAAgAAAAhADcxvZF7AQAAhAUAABMACAJbQ29udGVudF9UeXBlc10ueG1sIKIEAiig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KxUS2/CMAy+T9p/qHKdaGCHaZooHPY4bkiwHxAat41okyg2DP793PDQNAEVgkujJvH3sB0Px+umTlYQ0DibiUHaFwnY3Gljy0x8zz56zyJBUlar2lnIxAZQjEf3d8PZxgMmHG0xExWRf5ES8woahanzYPmkcKFRxL+hlF7lC1WCfOz3n2TuLIGlHrUYYjR8g0Ita0re17y9VTI3ViSv23stVSaU97XJFbFQubL6H0nPFYXJQbt82TB0ij6A0lgBUFOnPhhmDFMgYmMo5FHOADVeRrpzlXJkFIaV8fjA1k8wtCenXe3ivrgcwWhIJirQp2rYu1zX8seFxdy5RXoe5NLUxBSljTJ2r/sMf7yMMi6DGwtp/UXgDh3EPQYyfq+XEGE6CJE2NeCt0x5Bu5grFUBPibu3vLmAv9hdKVdzzoCkdrl12SPoOX5+0pPgPPLUCHB5FfZPtI3ueQaCQAYOj/RYsx8YeeRcXXZoZ5oGfYRbxhk6+gUAAP//AwBQSwMEFAAGAAgAAAAhALVVMCP0AAAATAIAAAsACAJfcmVscy8ucmVscyCiBAIoo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skk1PwzAMhu9I/IfI99XdkBBCS3dBSLshVH6ASdwPtY2jJBvdvyccEFQagwNHf71+/Mrb3TyN6sgh9uI0rIsSFDsjtnethpf6cXUHKiZylkZxrOHEEXbV9dX2mUdKeSh2vY8qq7iooUvJ3yNG0/FEsRDPLlcaCROlHIYWPZmBWsZNWd5i+K4B1UJT7a2GsLc3oOqTz5t/15am6Q0/iDlM7NKZFchzYmfZrnzIbCH1+RpVU2g5abBinnI6InlfZGzA80SbvxP9fC1OnMhSIjQS+DLPR8cloPV/WrQ08cudecQ3CcOryPDJgosfqN4BAAD//wMAUEsDBBQABgAIAAAAIQBKql3ZJAQAAA0KAAAPAAAAeGwvd29ya2Jvb2sueG1srFbbbuJIEH1faf/Ba+XV8QXfsAIjwKBFSkYRYZIXJNTYRdyK7fZ2twOZ0fz7VNvcEkYrdmZR0k3fTp+qOlXNzadtkWuvwAVlZU+3ry1dgzJhKS2fe/qX+cQIdU1IUqYkZyX09DcQ+qf+n3/cbBh/WTH2oiFAKXp6JmUVmaZIMiiIuGYVlLiyZrwgEof82RQVB5KKDEAWuelYlm8WhJZ6ixDxSzDYek0TiFlSF1DKFoRDTiTSFxmtxB6tSC6BKwh/qSsjYUWFECuaU/nWgOpakUTT55JxssrR7K3taVuOfz7+2xY2zv4mXDq7qqAJZ4Kt5TVCmy3pM/tty7Ttdy7YnvvgMiTX5PBKVQwPrLj/i6z8A5Z/BLOt30azUVqNViJ03i+ieQdujt6/WdMcHlvpaqSqPpNCRSrXtZwIOU6phLSnBzhkGzhOeLrG62pY0xxXHS9wfN3sH+R8zzVUP7RYMQUBA74CKkWBN4DaicIY5BJ4SSSMWClRhzu7fldzDfYoY6hwbQb/1JQDJhbqC23FliQRWYl7IjOt5nlPH0WLLwLNX3wFLsliUFUxwf6WJSRfzKGoFuDYfupa64QE4LoehAGxA38VuN4q9Ve+tTjRMDlPmP+gYpIo15jom5Z/+/2jn9AMHu2Vei+5ht+n8S1G64G8YuxQIekutacYHLuzLBMe2ctv4WA89DqToeE5Xddw/Y5lhE7QMcKBG49ca2wFXvAdjeF+lDBSy2wnCwXd013UwNnSHdnuV2wrqml6pPHN2n0M1X9o9mvflcGqAD5S2IijgNRQExnbPKhCN8eINXZtn2iZsk1P90LfQzvf9uPA83G4aVafaCoztNsN1ZZ27m+gzxkaEXQsVK4kq5kqdkjdU+nJHUW9p7+jHLeUJ/gxVPOOsnnCuanFyL3ptbLJn2lZ1RJrvmLfBAHTJVJX8GlqN0Hen0phTUtIVaogxsloh1RQtkwywqVYIu0cllxZslwxKVmhshJ12jhJXYP2ZjRNQT1Cer8h8dfV6Mq/MU+Af3YLL59V5GZsczjmRlfuJedUjuDTgVmc10V5OD6OrsYfjp+SQFuReKIKBXaNi7q25XSVb1gOD/QroK7XPX1gRyMsejitCtUMEobv7BueQ4Gy3VAZjhtgK2+FbHrMbYrxtF1rEFgodmvc8Qw37DpG6HYcY+TGztgLxjEmhFK8enyj/+MJakpMtH/VlXUqdHNOkhf8LTCD9ZAITNFWAsj3lOzQC4dWBym6E3tiuHbXMoZD3zW8eNLxAjsejb3JkaxyG7rnww+Gy4pNaDangcgai6Oqi804Uu1kN3uYXLcTBzmevMnRLFZ+353+t40PaH3eFP4LNk8eL0Qdfb6b312493Y8Xz5NLt08uBvGg91+86feMZvoqbbRnLmPef8HAAAA//8DAFBLAwQUAAYACAAAACEAgT6Ul/MAAAC6AgAAGgAIAXhsL19yZWxzL3dvcmtib29rLnhtbC5yZWxzIKIEASig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rFJNS8QwEL0L/ocwd5t2FRHZdC8i7FXrDwjJtCnbJiEzfvTfGyq6XVjWSy8Db4Z5783Hdvc1DuIDE/XBK6iKEgR6E2zvOwVvzfPNAwhi7a0egkcFExLs6uur7QsOmnMTuT6SyCyeFDjm+CglGYejpiJE9LnShjRqzjB1Mmpz0B3KTVney7TkgPqEU+ytgrS3tyCaKWbl/7lD2/YGn4J5H9HzGQlJPA15ANHo1CEr+MFF9gjyvPxmTXnOa8Gj+gzlHKtLHqo1PXyGdCCHyEcffymSc+WimbtV7+F0QvvKKb/b8izL9O9m5MnH1d8AAAD//wMAUEsDBBQABgAIAAAAIQCRKiEZMQQAABkMAAAYAAAAeGwvd29ya3NoZWV0cy9zaGVldDEueG1snJTbjtowEIbvK/UdLN+TE5BCRFhVoFW5qapuD9fGmRALO05th4OqvnvHCYSVkFZoUXAcT+abfzzjLJ5OSpIDGCt0ndM4iCiBmutC1Luc/vzxPJpRYh2rCyZ1DTk9g6VPy48fFkdt9rYCcAQJtc1p5VyThaHlFShmA91AjZZSG8UcPppdaBsDrOiclAyTKEpDxURNe0JmHmHoshQc1pq3CmrXQwxI5lC/rURjrzTFH8EpZvZtM+JaNYjYCincuYNSoni22dXasK3EvE/xhHFyMngl+B9fw3Trd5GU4EZbXboAyWGv+T79eTgPGR9I9/k/hIknoYGD8AW8oZL3SYqnAyu5wcbvhKUDzG+XyVpR5PRvdPmN8B77IboNV9s/ulx0ffLNEGxG+MoU1uDFt9umblpHw+WiENgBPmtioMzp5zhbxZE3dI6/BBztqzlxbPsCErgDFBFT4vt3q/Xev7jBpciH7F7wSMadOMAKpMzpGrHE/umi+DmGCIcYr+fXeM9dz6P0LbOw0vK3KFyFQRFTQMla6W6L8yBOJ1GaTAfbd338AmJXOfT4RAlvrdNqWMGN9J2YFec1WI5HAJUHk6kXxbVEBTgSJfxZxhZmpz7Xi4CJP8tn385Y3R581XYB9K5o7VxT3KbedR5EsyQax17nBYE1fQOByjsE3gfEkOlDBPzw9PrT8QyFv0HxBemS/w8AAP//AAAA//+slVFugzAQRK81AAAABTQAAAA2AAAA5w8AAAAAAAAAAAAAgnwAsI1xIAKkkqjqNRBFTT8SIqBpe/vaLMW7DpVSCX6CxqPdt2Ob5MOpbcdjPdZl3nefQV8wwYLhWl8G87aPzfukNB/D2J2fu/5cj5NwMj/SWGHhpX1/s4oRvoSqm/3r97EdmvZiNB7GrMwbW/rJ1i6YZtEsVCDsWGCMg7HdSp5HtzKPmtlxuHeIxREZ5IVbUu4JR4daZfh5DFglC7GtWrAMAUoKWIEjneBFKsLEG4Cs81it09ukUeob0cP+YfrYowcH0GvJQ+HjY4PQQoUqky7R9WHUyjBmjx85Kyh6W4VG77KbjlMFDoBPeKi95PGy5G4wcmySTVhtFcrq5ViBA1jlziPFi6lbJKB6E1BbhYJ6qVXgSJc7evgV7O38M0azvXfn9/9bbqsULHHfBxCUg0ECSSfdpL+tQvqDgPojgfQ3d2yD+W0V0h8E1B8JpL/gmwBMZQjBrCAErABD5P5FfgAAAP//AAAA//90jkEOgkAMRa8y6QEEFEUMw96FiQknGKTARJxOSomJp3fQENzYVf//r+kvvOnwYrizblQDtqIh3mSg2Hb9sgv5j3vM0jjZZ2n+nQOomkTo8Sfs0TTIc7gD1RLJIqKymL9WKJNX3njkyr5QQw6K2KITI5acBk8sbKyENifbaOBzk0A4FlMPeDUso7rR5ELNBH7cld7OdLTiQTyJ72OPKOUbAAD//wMAUEsDBBQABgAIAAAAIQB+t04+agQAAJwPAAATAAAAeGwvdGhlbWUvdGhlbWUxLnhtbMxXW2+jOBR+X2n/g8U7DXdC1XREIGhXmtVK2xnts8t9aiDCTi8a9b/PsU0Ah3Q70+1Ik7yA+Xz8+Vy+Y199eGwIus97WnftRjMvDA3lbdpldVtutM+fEn2tIcpwm2HStflGe8qp9uH699+u8CWr8iZHML+ll3ijVYztL1crmsIwphfdPm/hW9H1DWbw2perrMcPYLchK8swvFWD61ZDLW7A7N9FUac5+sRNatdH4zsCry2jfCAl/Q03nSszBDa7MzmC9uVtRHp0j8lGM8RPW11frfDlACBsiUvEb8ANgOzOWthzHNfxwtGeABC2xO38nbfzRnsCgNMUdrFc23F8K3IG7AwkH8/Yjv3YNhX8zL694By6/K/gBUjadxb4JInAawpegCTeXeDdbbCNVfsCJPHeAu8bYez4in0Bqkjd3i0j6Hp2dNztCCk68sdZeOA6iW8NxicURH/MHL5E0bVMyaObvOxkyjX4S9cn8J3jCGZ1i9jTPi9wCgkqYOjzn+hjXVaML4MvczwDyKGUngzB+ordpm5fX+THzE8WYbFpf2K3jbpZWWaiaIqakBv2RPKPVGyYdqTOEhgUgRCVNhbTvoLHwbUKruyxmIP6jv1bs+qmwntwlilWKOlguqRo31GoSTEsBCI/sS1cfmj+6jJZvqbJ61f6gWI2jRvuOA4BYhLt+VPejuZF5ZdCO44E+NwfITFbTCVhnyHhHwchCv9FQuzsXVgEZ1isufljqI5RHF0B1MaoQBUhzFXedaRWIppikmc8TlI2j9HlwXnXSL/kTDLPAAOaxJABU6QDzvXF7fHdyVT7jkgrJGbpppKYpWGFs3zIznlzec9YB1NIFXrcFcdqmGj4658Ray4iJ9pA2rlSkBY9bDTPduGskOL9RitALOGx2UPu0LbUECYlHCZS1suCf4uy7HvKYkwr6XAhOlINmprlPSJ1s9H49sdsIK3QEMHNtEAQfllyAcjKr0YOgq4GOS+KPGXzsM9GRPMTAFB4qRVnv4rpbwfzmd0Bwn1TZQ/olhz6fzCkmOub3IFZTRm0GunNrO5nQjbl30ljGmT3zEGRr4XJvsJDR5mLuYQLER3piDe5adHlwIGKC9T3oRHelrzB/u+u+3qr5ruZiebUMxVV4V3zvJj+vCY/YzU1UYWVlG5xwKKT1gVHrYNEPdslXum639EQZtSmxRRqnPFShrlmD6MqtXc8EMw84b3gt7FHnPXEWzs/zDvNWt4gjudKUQbiIji/q3W3X0A8Yjg6Hwij8qz8yHoMhz559payASXzyIbSgCd06OuN9tVwQyey3Eg31u5Od2zH0NduaOuh69rmzjWNeGs9Q2NhVWO68hKa4KYmT8NVVIwvrqNNnfYd7Qp2kXbNqhPXzZUgLq6jpvXydRTVIDpfPSsJ7GDr6YEdJroTb9d6EHlbPfYiP07iyF0HybOG7gXYCe3I8XZr3TOjSHc8g9NfB7rvWFbo+OF654TPwzEGdi7FZPAFuFfwuv4GAAD//wMAUEsDBBQABgAIAAAAIQA8ybtHegcAABIgAAANAAAAeGwvc3R5bGVzLnhtbOxZ64/bNhL/fsD9D4ICHNriuCL11sZ2qoeFC5pri+4W6IcAC60t27ro4VJ01ttD/vcbknrZsddeJ21QXL0LW6TIH2eGM8OZ4ejVtsiV9ymts6ocq+QKq0pazqp5Vi7H6s+3MXJVpWZJOU/yqkzH6mNaq68mf//bqGaPeXqzSlOmAERZj9UVY+trTatnq7RI6qtqnZbwZlHRImHQpEutXtM0mdd8UpFrOsa2ViRZqUqE62J2DkiR0HebNZpVxTph2X2WZ+xRYKlKMbt+vSwrmtznQOqWmMlM2RKb6sqWwr/XLiTefLRWkc1oVVcLdgXYWrVYZLP0Y5I9zdOSWY8E6JchEUvD+g7/W3ohkqnR9H3Gt7Cji3oXYtkdlqdORuWmiAtWK7NqU7Kxqnddinzzej5WTUNV5C6H1RzkfvfVN8qLf754ga8wvvv6JW++/arteCs7/vHrpmIvkfx59UoM+/bua1VrlxzgE9vZWwANFkAv3+4276C5D49e3qFv7xCH1xqWJqNFVfacgZoLrbh+V1YPZcxfgTkAu3zUZFT/prxPcughHGNW5RVVGOg5sCt6yqRI5YibdFmlys+v+bhFUmT5o+zXeYewjWZgkYGmCorkEvL7no86ezGfZkl+cCVtCPoFAT9RHB3lWKhGJ+XjjM9WCa3BKcnt+ki+u6Lot+1MSW5ObM8emZ/I/TNXO8mDUIoa9DLL886mTa7k0DEZgT9lKS1jaCjN8+3jGlS8BNcvJSnGnRi9pMkj0a3zJ9RVns05FctQGBZd3o/VOPZt/sdh7psXWTlPtym4HNsU6AOCwbAlWSeIO7JWJD7PXUssCfK8r+gcjtDWS3K3IbsmozxdMOCAZssV/2XVmvNTMQZHzGQ0z5JlVSY590vtjOYBYGdpnt/wY/aXRYftAvZ2MfCOcGBzU+eOmD/CBjWPEk82AH9nknTZchb33odnKcl6nT9yXyiwZQuG9q1AMN63/TxblkU6nPAjrVg6YyK8ENZxjHr7BB3fb4r7lMYinPgj6OGHzlNy+X+nxzxb2wYqap09qTn1v4yOakPTk4Y4sEGCLzJCZbs4bI0D+ZBePrqqDE24mz20Shg+sMq2NbBC7oqS1iiVVUWz38CceSQjPJLKQ3+WzXjHDMw2lQHJdnHcyQwoBM/xe1LIXecFBILcjtltuwGHRPj5hcYlddIz723rrlMRoeXzvf0e5lmcCWHzY+jMvf+dtfM4OQOpnm0s+1L9Eib059UG4QzB/Q0Ckp1wpPOVCg+nx+q/IGakeVa+U0BJpMnxB3q9ySBI+S8xHSNyfIJ8L/CR6cYYBYYRoSnGAfZ93XR984PIstrwp8H9riqKpMcEgXaYhq7jcBqayDE8F5mhg5FHSIwsxw+mlhsQFz+FCY5M0glnfocZ+sRzpiZBgU8IMm3bRx4OXBRFAZ5G0dSzfOcgnW92WOfYLevYDgJrGkRAlxEi0zIj5OJgilxXxyQKfMewouOQHZVw8naQEQlNJ3CAaWx5wLmBkWsBpG8Q18U29q1wehDyRhR16LxlHQ6h+02Ws6zsDqn9jW2n9HsAx3lHiRPqxCPhFHmOPUWmEwNz3tRFJLaNSA+h19CfpETpGIRQsN9aFxMcmjGKQxMY9A0dubofI2JbTuTFpuHYtoDtz2zQ1Pm2D5kJr1pAx6HSwm5hQcSnmhgqvpqUXOaS4mU2eK4Zzd41ybx4uZEv22zpM2bdzzvCFZZu2U8Vg/IYL+rBzj7QZH0LnaJRryho6G0VZ7LNa3JQ7vuB5zB8AD8FehnIcsmwHPOXzFTlaZkd3q79eEZmgeqJ3eI5b5NP/WdTs2zx+CapGfgY8LSws8/bzL7G9IUU+czsvE34m0pAn51rh1L+88TdxLef1TjanF1uJRTKIVkfq2wFNe29KqEsWMhxw2T/L2czdDZnyDPZsKopukKlhNdRLhGnrOAOsZp66X4hrC8+NboYxvzvaPmp5aDNq57SCTBfOG7BCSN8ZXqeZ5k6fAzLcW0sQn+tRZmM+tTt0xB7nMvF1hS+5UlxRG67BcS26rZn10Q3Ynv6WWQJIUMnSx2ESWzsmNhzPZNcKMvTiOfJ8nJVix3+d1I8p53PaUVrLelPqLY8VoGIj/FLP1EtHdRhlXm6SDY5u+1ejtX++d/pPNsUkJs0o37M3ldMQIzV/vkNL90SGxx6v0STkaTFunpIqcLvHFitKmsOII7l5r5MROpek/jg5oMwhoSCN1AMH/HVvvuws8w0hxumkilMVOEfVlWeCuqBYpmvyOuonq7dCSsI7FL6U/XQjxc2e2z8IqM1gxL8poB7xGYFj6vfsQk5RCK3EGfmIaRq3RRXaGw/BxzNYHMmI4hD39Rwpwa/yoZmkBJOA8eLpjFE9jzBMo3UQp7F0yQzDKIo9jBkdx8Gl7efcHUr7puhukXM6zqHC17aqEyjAjd931gdNKQSCMaA7CHtns6TLAJ7aWCeJiYucm3DQrFF9Mg2If2MrQHt1oXXslgjRF4Wc+Kta5YVKeTYrca3ej7sBVWH5hNMaO1OaP1l/uR/AAAA//8DAFBLAwQUAAYACAAAACEAovYqNMoAAAA5AQAAFAAAAHhsL3NoYXJlZFN0cmluZ3MueG1sZM/BSsRADAbgu+A7DLm7Uz2oyMwsdGER9CCo7Hlo0zbYydRJuurbWxERusf/+5NA3PYzjeaIRSizh8tNBQa5yS1x7+H1ZX9xC0Y0chvHzOjhCwW24fzMiahZdlk8DKrTnbXSDJiibPKEvDRdLinqEktvZSoYWxkQNY32qqqubYrEYJo8s3q4ATMzvc+4+8vBCQWnoY5C4qwGZ3/gF59K7guK0HHd1LMIrvHx7WNNz81AXXcyeUBSLCdc3z8c/i/Y5fXwDQAA//8DAFBLAwQUAAYACAAAACEAQb/4YNkAAADKAQAAIwAAAHhsL3dvcmtzaGVldHMvX3JlbHMvc2hlZXQxLnhtbC5yZWxzrJHBTsMwDEDvSPxD5DtJuwNCaOkuCGlXGB/gpW4b0TpRbBD7e4J2odMkLpws2/Lzk73dfS2z+aQiMbGH1jZgiEPqI48e3g7Pdw9gRJF7nBOThxMJ7Lrbm+0LNgAAAAU1AAAA/////w0O2gEAAAAAAAAAAM2odUimmMVUCouHSTU/OidhogXFpkxcO0MqC2pNy+gyhnccyW2a5t6V3wzoVkyz7z2Ufb8BczjluvlvdhqGGOgphY+FWK+scIrHmSoQy0jqwdpzRc6htVUW3HWP9j89comsVF5JtR5aVkYXPXeRt/YY+UfSrT7QfQMAAP//AwBQSwMEFAAGAAgAAAAhAPpAhMy3AQAA7AQAACcAAAB4bC9wcmludGVyU2V0dGluZ3MvcHJpbnRlclNldHRpbmdzMS5iaW7sU7Fu1EAQfc5FiIiCo0+B6E9KyEFIeT7b0UXns2X7EO0mNwTrNrvW2o4IiJ5PiPgRfoYWCSRKeng2aYgQCCkFBSt5dt6+NzMeryeHwhlqtDA4xX3EmGOEh3iCR9ghziFwKGlrohRT8o/pTaHRLW9zcOsDhpvT99jwsIV3d8a3V/BwF8+IPdoBVROMe/XNGO8qTbdv8LlH5xvX4Sz/qUwwWywf4NL7OtjGl8+fPv6u+rDr5ZrgOr7BFv6n+ge/wN/c9yXFeVwcdW0M8dZ7jQNE2OXUjLGPkPuIns8Zinpvl9wxPZ/MPudrhD3O0YSnB9QERHtEAefuDTPOTNU2fmkwWRYJsjAP5nMsTemk7rzElWIa1ZTWIE2yIpvMCkyt1qoRJFGEWFalKi4qQepK04gL5LlqdYMje5zJubhagrbS8rJX87CwRlyuzn+E8yBfl5WvlVmn6lTqXpZJbXXbF11Yd6Y0UlUxqnwlmIdFEWa4SrpIFiFJBqbkX4g07LPDiVuJQ+SsaQrrq5M1fGvXmnz31p3Ct72kg2zIutiuBIdOXdQnSsuff5ptSp6Og/hXd/kdAAD//wMAUEsDBBQABgAIAAAAIQCOvGq01QEAADkEAAAUAAAAeGwvdGFibGVzL3RhYmxlMS54bWycU8tu2zAQvBfIPxC825Ks1E2FyEHqwoCBoIc6/QBaWllE+RDIdSKj6L93KSm2I+dglAdKGnFndnaX9w+tVuwFnJfW5DyZxpyBKWwpzS7nv55XkzvOPApTCmUN5PwAnj8sbj7do9gqYBRtfM5rxCaLIl/UoIWf2gYM/ams0wLp0+0i3zgQpa8BUKtoFsfzSAtpeM+Q6eIaEi3c730zKaxuBMqtVBIPHRdnusjWO2NdyCrnrWOtS9/IW3dBrmXhrLcVToksslUlC7jIMbmNHLzIUJoTVfqfXPMjF+UlS6o1cbpsH17/xMOa0HMZtniyotVtb//+cmaEJnPPYgtKwYyzUvpGicOPEeygyvljki3nnNVUdXA/7evS7g3mnPqLFoXyBG1q+0pNJ+h46ntbrSmhL3QqVPKbdRQ9gHO+6Lu+tGqvjWdFT5m+x0/m0kt3Sdy76yx2zpLe39HdphEKgYozzukz+RUohmRuefQum06VSkJtv0aVBjCskSrFj1WpWWeqs49Uw5xdp5p+qErxY1Wyf6YaB9Woa8hQ+sH6Bg8K1qayp8lQ0IFPclfjV7q61OKVdB77wK7ZAXsSF1AYCHSyAbrPpB9O9UFH9CyPxT8AAAD//wMAUEsDBBQABgAIAAAAIQDFYYTohgEAAOUCAAARAAgBZG9jUHJvcHMvY29yZS54bWwgogQBKK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8Ul1P4zAQfD+J/xD5PbWTAAKrDdKBeKLSSfQE4s3Y29ZH/CF7uZB/j5O0oTmdePPuzI5mZ728+TBN9hdC1M6uSLFgJAMrndJ2tyK/N/f5FckiCqtE4yysSAeR3NRnP5bSc+kC/ArOQ0ANMUtKNnLpV2SP6DmlUe7BiLhIDJvArQtGYCrDjnoh38QOaMnYJTWAQgkUtBfM/aRIDpJKTpL+PTSDgJIUGjBgMdJiUdAvLkIw8b8DA3LCNBo7n3Y62D3VVnIEJ/ZH1BOxbdtFWw02kv+CPq8fHodVc237rCSQeqkkR40N1Ev69Uyv+P76BySO7alIgAwg0IXaaDeMHOs+6TfoWhdUTFOzKo0piDJoj+l+o+askdiNiLhOB91qUD+7ei3StWz2ko4mBrV/8GR8yGn0AypLm/MxpyPyVN3ebe5JXbLiPC9YXrENY7y84uflS299Nt8nMTbMwcS3imWZF2XOLjbFJb+45lV1ongUqIfPJxB2LnRjJHJezT5m/QkAAP//AwBQSwMEFAAGAAgAAAAhAPYpUdTiAQAAEAQAABAACAFkb2NQcm9wcy9hcHAueG1sIKIEASig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nFPBbtswDL0P2D8Yvjdy2qIYAllFm27ogBYLGrd3RqYdYbIkSEyW7Hv2J/uxyfbiOGg3YLuRfBT1+PTEr3eNTrbog7ImT6eTLE3QSFsqU+fpc/Hp7EOaBAJTgrYG83SPIb0W79/xhbcOPSkMSRxhQp6uidyMsSDX2ECYRNhEpLK+AYqpr5mtKiXxzspNg4bYeZZdMdwRmhLLMzcMTPuJsy3979DSypZfeCn2LhIWvMDGaSAUnB3DwhLoQjUoslgeEn7jnFYSKEoiHpX0NtiKko87iZqzMcjjKkuUG69o384Yp3wpQeM8shAV6ICcHQv8HqFVeAHKB8G3NNuiJOuToL5HjS/TZAUBW+55ugWvwFDcoW3rky7WLpAXN36FisJK//xBhJ6z2NUjXTg+MI7VpZh2DTH4a2M/6xYNGEOY3KJHFR/4H+45f/uelmi/dSRwqkehSGP4Ui3A0xvyXIzl6fj14vRUPxu3oTG9QRBv6gcI9GS//Qk+WGNu9aYxr3bs3qh10Cm/RzBQo4/AEM1t48DsRQMlJsokvfE5O9T5gzJfw7Mr7F1ryt8GOS3y5Ro8ltFTg4GGAr+P3vC6HTJfg6mxPPS8Blo7v/QfXEyvJtlFFp06qnF2/MriFwAAAP//AwBQSwECLQAUAAYACAAAACEANzG9kXsBAACEBQAAEwAAAAAAAAAAAAAAAAAAAAAAW0NvbnRlbnRfVHlwZXNdLnhtbFBLAQItABQABgAIAAAAIQC1VTAj9AAAAEwCAAALAAAAAAAAAAAAAAAAALQDAABfcmVscy8ucmVsc1BLAQItABQABgAIAAAAIQBKql3ZJAQAAA0KAAAPAAAAAAAAAAAAAAAAANkGAAB4bC93b3JrYm9vay54bWxQSwECLQAUAAYACAAAACEAgT6Ul/MAAAC6AgAAGgAAAAAAAAAAAAAAAAAqCwAAeGwvX3JlbHMvd29ya2Jvb2sueG1sLnJlbHNQSwECLQAUAAYACAAAACEAkSohGTEEAAAZDAAAGAAAAAAAAAAAAAAAAABdDQAAeGwvd29ya3NoZWV0cy9zaGVldDEueG1sUEsBAi0AFAAGAAgAAAAhAH63Tj5qBAAAnA8AABMAAAAAAAAAAAAAAAAAxBEAAHhsL3RoZW1lL3RoZW1lMS54bWxQSwECLQAUAAYACAAAACEAPMm7R3oHAAASIAAADQAAAAAAAAAAAAAAAABfFgAAeGwvc3R5bGVzLnhtbFBLAQItABQABgAIAAAAIQCi9io0ygAAADkBAAAUAAAAAAAAAAAAAAAAAAQeAAB4bC9zaGFyZWRTdHJpbmdzLnhtbFBLAQItABQABgAIAAAAIQBBv/hg2QAAAMoBAAAjAAAAAAAAAAAAAAAAAAAfAAB4bC93b3Jrc2hlZXRzL19yZWxzL3NoZWV0MS54bWwucmVsc1BLAQItABQABgAIAAAAIQD6QITMtwEAAOwEAAAnAAAAAAAAAAAAAAAAABogAAB4bC9wcmludGVyU2V0dGluZ3MvcHJpbnRlclNldHRpbmdzMS5iaW5QSwECLQAUAAYACAAAACEAjrxqtNUBAAA5BAAAFAAAAAAAAAAAAAAAAAAWIgAAeGwvdGFibGVzL3RhYmxlMS54bWxQSwECLQAUAAYACAAAACEAxWGE6IYBAADlAgAAEQAAAAAAAAAAAAAAAAAdJAAAZG9jUHJvcHMvY29yZS54bWxQSwECLQAUAAYACAAAACEA9ilR1OIBAAAQBAAAEAAAAAAAAAAAAAAAAADaJgAAZG9jUHJvcHMvYXBwLnhtbFBLBQYAAAAADQANAGgDAADyKQAAAAAAAk5hbWUADAAAAEV4Y2VsTWlycm9yABBWZXJzaW9uAAEAAAAJTGFzdFdyaXRlAJyEOuO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cAAAAFCQAAAEAAAADnDwAAAAAAAAAAAAAAAAAIRm9udEl0YWxpYwAAAkZvbnROYW1lAAcAAAArbW4tbHQAAUZvbnRTaXplAAAAAAAAAChACEZvbnRTdHJpa2V0aHJvdWdoAAAIRm9udFN1YnNjcmlwdAAACEZvbnRTdXBlcnNjcmlwdAAACEZvbnRVbmRlcmxpbmUAAAAIU2l6ZVRvVGV4dFdpZHRoAAEIU2l6ZVRvVGV4dEhlaWdodAABA1RleHRNYXJnaW4APwAAAAFMZWZ0AAAAAMBarfY/AVRvcAAAAACgSCTiPwFSaWdodAAAAADAWq32PwFCb3R0b20AAAAAoEgk4j8AAkRpc3BsYXlUZXh0AAgAAABTY2hpZmZlAAFIZWlnaHQAAAAAAGUzLUABV2lkdGgAAAAAQF6zQ0ABVG9wAAAAAIB7YWVAAUxlZnQAAAAAAAAAAA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UA4QYAAANTdGFydAAbAAAAAVgAAAAAYIbyT0ABWQAAAABADbxlQAADRW5kABsAAAABWAAAAABs64dHQAFZAAAAAKgWS2ZAAAJTdGFydEFycm93SGVhZAARAAAAbXNvQXJyb3doZWFkTm9uZQACRW5kQXJyb3dIZWFkABEAAABtc29BcnJvd2hlYWROb25lAAVNYW5hZ2VkSWQAEAAAAAQEGc2Hdl99QakndzZ+Ji0oCEhhc0NoYW5nZXMAAA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C3hEUABV2lkdGgAAAAA4DXVMEABVG9wAAAAAEANvGVAAUxlZnQAAAAAYOuHR0AIRmxpcEhvcml6b250YWxseQAB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I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GzrB0ZAAVkAAAAAqBZLZkAAA0VuZAAbAAAAAVgAAAAAbOuHR0ABWQAAAACoFktmQAACU3RhcnRBcnJvd0hlYWQAEQAAAG1zb0Fycm93aGVhZE5vbmUAAkVuZEFycm93SGVhZAARAAAAbXNvQXJyb3doZWFkTm9uZQAFTWFuYWdlZElkABAAAAAElbjlpMH8vUu6cmSJFTZZDQ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hAAVRvcAAAAACgFktmQAFMZWZ0AAAAAGDrB0ZACEZsaXBIb3Jpem9udGFsbHkAAAhGbGlwSG9yaXpvbnRhbGx5QXBwbGllZAAACEZsaXBWZXJ0aWNhbGx5AAAIRmxpcFZlcnRpY2FsbHlBcHBsaWVkAAABUm90YXRpb24AAAAAAAAAAAABWk9yZGVyAAAAAAAAAAAAA0JvcmRlckNvbG9yAFUAAAAQQQD/AAAAEFIAAAAAABBHAAAAAAAQQgAAAAAAAVNjQQAAAAAAAADwPwFTY1IAAAAAAAAAAAABU2NHAAA4AAAAAGkAAABy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OQAAAAT//////////wEArAMAAAAAAAAAAAAA/////zMMMwwAAAVfaWQAEAAAAARjQrj/46bkQY+r3A4bwaKbA0RhdGEA1wsAAARQb2ludENvbG9ySW5kaWNlcwC1CQAAAzAA9QAAABBTZXJpZXNJbmRleAACAAAAEFBvaW50SW5kZXgAAQAAAANDb2xvcgBVAAAAEEEA/wAAABBSAIUAAAAQRwCbAAAAEEIAswAAAAFTY0EAAAAAAAAA8D8BU2NSAAAAACDBBc4/AVNjRwAAAAAgUfrUPwFTY0IAAAAAwKzZ3D8AA0NvbG9ySW5kZXhJbkN1c3RvbWl6aW5nAFoAAAAQVGhlbWVDb2xvclNjaGVtZUluZGV4AAYAAAACSW5kZXgABwAAAE5vVGludAAISXNEZWZhdWx0Q29sb3IAABBEZWZhdWx0Q29sb3JJbmRleAD/////AAADMQD1AAAAEFNlcmllc0luZGV4AAIAAAAQUG9pbnRJbmRleAACAAAAA0NvbG9yAFUAAAAQQQD/AAAAEFIAhQAAABBHAJsAAAAQQgCzAAAAAVNjQQAAAAAAAADwPwFTY1IAAAAAIMEFzj8BU2NHAAAAACBR+tQ/AVNjQgAAAADArNncPwADQ29sb3JJbmRleEluQ3VzdG9taXppbmcAWgAAABBUaGVtZUNvbG9yU2NoZW1lSW5kZXgABgAAAAJJbmRleAAHAAAATm9UaW50AAhJc0RlZmF1bHRDb2xvcgAAEERlZmF1bHRDb2xvckluZGV4AP////8AAAMyAPUAAAAQU2VyaWVzSW5kZXgAAgAAABBQb2ludEluZGV4AAMAAAADQ29sb3IAVQAAABBBAP8AAAAQUgCFAAAAEEcAmwAAABBCALMAAAABU2NBAAAAAAAAAPA/AVNjUgAAAAAgwQXOPwFTY0cAAAAAIFH61D8BU2NCAAAAAMCs2dw/AANDb2xvckluZGV4SW5DdXN0b21pemluZwBaAAAAEFRoZW1lQ29sb3JTY2hlbWVJbmRleAAGAAAAAkluZGV4AAcAAABOb1RpbnQACElzRGVmYXVsdENvbG9yAAAQRGVmYXVsdENvbG9ySW5kZXgA/////wAAAzMA9QAAABBTZXJpZXNJbmRleAACAAAAEFBvaW50SW5kZXgABAAAAANDb2xvcgBVAAAAEEEA/wAAABBSAIUAAAAQRwCbAAAAEEIAswAAAAFTY0EAAAAAAAAA8D8BU2NSAAAAACDBBc4/AVNjRwAAAAAgUfrUPwFTY0IAAAAAwKzZ3D8AA0NvbG9ySW5kZXhJbkN1c3RvbWl6aW5nAFoAAAAQVGhlbWVDb2xvclNjaGVtZUluZGV4AAYAAAACSW5kZXgABwAAAE5vVGludAAISXNEZWZhdWx0Q29sb3IAABBEZWZhdWx0Q29sb3JJbmRleAD/////AAADNAD1AAAAEFNlcmllc0luZGV4AAIAAAAQUG9pbnRJbmRleAAFAAAAA0NvbG9yAFUAAAAQQQD/AAAAEFIAhQAAABBHAJsAAAAQQgCzAAAAAVNjQQAAAAAAAADwPwFTY1IAAAAAIMEFzj8BU2NHAAAAACBR+tQ/AVNjQgAAAADArNncPwADQ29sb3JJbmRleEluQ3VzdG9taXppbmcAWgAAABBUaGVtZUNvbG9yU2NoZW1lSW5kZXgABgAAAAJJbmRleAAHAAAATm9UaW50AAhJc0RlZmF1bHRDb2xvcgAAEERlZmF1bHRDb2xvckluZGV4AP////8AAAM1APUAAAAQU2VyaWVzSW5kZXgAAQAAABBQb2ludEluZGV4AAEAAAADQ29sb3IAVQAAABBBAP8AAAAQUgASAAAAEEcAPwAAABBCAG4AAAABU2NBAAAAAAAAAPA/AVNjUgAAAABAqcZ4PwFTY0cAAAAAoCNzqT8BU2NCAAAAAABm9cM/AANDb2xvckluZGV4SW5DdXN0b21pemluZwBaAAAAEFRoZW1lQ29sb3JTY2hlbWVJbmRleAAFAAAAAkluZGV4AAcAAABOb1RpbnQACElzRGVmYXVsdENvbG9yAAAQRGVmYXVsdENvbG9ySW5kZXgA/////wAAAzYA9QAAABBTZXJpZXNJbmRleAABAAAAEFBvaW50SW5kZXgAAgAAAANDb2xvcgBVAAAAEEEA/wAAABBSABIAAAAQRwA/AAAAEEIAbgAAAAFTY0EAAAAAAAAA8D8BU2NSAAAAAECpxng/AVNjRwAAAACgI3OpPwFTY0IAAAAAAGb1wz8AA0NvbG9ySW5kZXhJbkN1c3RvbWl6aW5nAFoAAAAQVGhlbWVDb2xvclNjaGVtZUluZGV4AAUAAAACSW5kZXgABwAAAE5vVGludAAISXNEZWZhdWx0Q29sb3IAABBEZWZhdWx0Q29sb3JJbmRleAD/////AAADNwD1AAAAEFNlcmllc0luZGV4AAEAAAAQUG9pbnRJbmRleAADAAAAA0NvbG9yAFUAAAAQQQD/AAAAEFIAEgAAABBHAD8AAAAQQgBuAAAAAVNjQQAAAAAAAADwPwFTY1IAAAAAQKnGeD8BU2NHAAAAAKAjc6k/AVNjQgAAAAAAZvXDPwADQ29sb3JJbmRleEluQ3VzdG9taXppbmcAWgAAABBUaGVtZUNvbG9yU2NoZW1lSW5kZXgABQAAAAJJbmRleAAHAAAATm9UaW50AAhJc0RlZmF1bHRDb2xvcgAAEERlZmF1bHRDb2xvckluZGV4AP////8AAAM4APUAAAAQU2VyaWVzSW5kZXgAAQAAABBQb2ludEluZGV4AAQAAAADQ29sb3IAVQAAABBBAP8AAAAQUgASAAAAEEcAPwAAABBCAG4AAAABU2NBAAAAAAAAAPA/AVNjUgAAAABAqcZ4PwFTY0cAAAAAoCNzqT8BU2NCAAAAAABm9cM/AANDb2xvckluZGV4SW5DdXN0b21pemluZwBaAAAAEFRoZW1lQ29sb3JTY2hlbWVJbmRleAAFAAAAAkluZGV4AAcAAABOb1RpbnQACElzRGVmYXVsdENvbG9yAAAQRGVmYXVsdENvbG9ySW5kZXgA/////wAAAzkA9QAAABBTZXJpZXNJbmRleAABAAAAEFBvaW50SW5kZXgABQAAAANDb2xvcgBVAAAAEEEA/wAAABBSABIAAAAQRwA/AAAAEEIAbgAAAAFTY0EAAAAAAAAA8D8BU2NSAAAAAECpxng/AVNjRwAAAACgI3OpPwFTY0IAAAAAAGb1wz8AA0NvbG9ySW5kZXhJbkN1c3RvbWl6aW5nAFoAAAAQVGhlbWVDb2xvclNjaGVtZUluZGV4AAUAAAACSW5kZXgABwAAAE5vVGludAAISXNEZWZhdWx0Q29sb3IAABBEZWZhdWx0Q29sb3JJbmRleAD/////AAAABFNlcmllc0NvbG9ySW5kaWNlcwDVAQAAAzAA5QAAABBTZXJpZXNJbmRleAACAAAAA0NvbG9yAFUAAAAQQQD/AAAAEFIAhQAAABBHAJsAAAAQQgCzAAAAAVNjQQAAAAAAAADwPwFTY1IAAAAAIMEFzj8BU2NHAAAAACBR+tQ/AVNjQgAAAADArNncPwADQ29sb3JJbmRleEluQ3VzdG9taXppbmcAWgAAABBUaGVtZUNvbG9yU2NoZW1lSW5kZXgABgAAAAJJbmRleAAHAAAATm9UaW50AAhJc0RlZmF1bHRDb2xvcgAAEERlZmF1bHRDb2xvckluZGV4AP////8AAAMxAOUAAAAQU2VyaWVzSW5kZXgAAQAAAANDb2xvcgBVAAAAEEEA/wAAABBSABIAAAAQRwA/AAAAEEIAbgAAAAFTY0EAAAAAAAAA8D8BU2NSAAAAAECpxng/AVNjRwAAAACgI3OpPwFTY0IAAAAAAGb1wz8AA0NvbG9ySW5kZXhJbkN1c3RvbWl6aW5nAFoAAAAQVGhlbWVDb2xvclNjaGVtZUluZGV4AAUAAAACSW5kZXgABwAAAE5vVGludAAISXNEZWZhdWx0Q29sb3IAABBEZWZhdWx0Q29sb3JJbmRleAD/////AAAABE5lZ2F0aXZlU2VyaWVzQ29sb3JJbmRpY2VzAAUAAAAAAAJOYW1lAA0AAABDb2xvckluZGljZXMAEFZlcnNpb24AAgAAAAlMYXN0V3JpdGUA/Hk/5Hs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oAAAADAAAAAP////8iAGAEAAAAAAAAAAAAACAD////////////////AAAA////////////////OgAAAAwA////////OgAAABgA////////OgAAACEA////////OgAAABU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////////////////wAADv///////zo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MDAAAAAgAFAAAAAgAjAAZDYXRlZ29yeUxhYmVsU2V0dGluZ3NEYXRhUHJvcGVydHlfMAYAAAAAADoAAAAOADoAAAAUAAMAAwMDAAAAAwAFAAAAAwALAAZXYXRlcmZhbGxfMAYAAAABADoAAAAGADoAAAABADoAAAARAP///////zoAAAAaAP///////wQAAgMDAAAABAAFAAAABAAPAAZOdW1iZXJGb3JtYXRzXzEGAAAAAgA6AAAADQA6AAAAEwA6AAAACgA6AAAAEgAFAAEDAwAAAAUABQAAAAUAKQAGUG9pbnRBbmRTZXJpZXNBZGRpdGlvblN0eWxlc0RlZmluaXRpb25zXzAGAAAAAwA6AAAAEgA6AAAAGgAGAAEDAwAAAAYABQAAAAYADgAGU2VyaWVzTGFiZWxzXzMGAAAABAA6AAAAEQA6AAAAAwAHAAIDAwAAAAcABQAAAAcAEAAGQ29tbW9uU2V0dGluZ3NfMAYAAAAFADoAAAAVADoAAAAZADoAAAAVADoAAAAZAAgAAgMDAAAACAAFAAAACAAVAAZHbG9iYWxDaGFydFNldHRpbmdzXzQGAAAABgA6AAAACwA6AAAAHwA6AAAACwA6AAAACgAJAAEDAwAAAAkABQAAAAkACgAGQXhlc0RhdGFfNAoAAAAAADoAAAAMADoAAAAdAAoAAwMDAAAACgAFAAAACgAMAAZMZWdlbmREYXRhXzEKAAAAAQA6AAAAHwA6AAAAGwA6AAAACAA6AAAABAA6AAAAFwA6AAAAEgALAAIDAwAAAAsABQAAAAsAFgAGR2VuZXJhbEV4Y2VsU2V0dGluZ3NfMAoAAAACADoAAAAeADoAAAAIADoAAAAXADoAAAAIAAwAAQMDAAAADAAFAAAADAAcAAZBdXRvbWF0aWNCcmVha1NldHRpbmdzRGF0YV8wCgAAAAMAOgAAAAAAOgAAAAkADQABAwMAAAANAAUAAAANAA0ABk1hcmtlcnNEYXRhXzEKAAAABAA6AAAAGwA6AAAABAAOAAEDAwAAAA4ABQAAAA4AGgAGQ2F0ZWdvcnlBeGlzRGF0YVByb3BlcnR5XzEKAAAABQA6AAAAGAA6AAAAAgAPAAEDAwAAAA8ABQAAAA8AIAAGUG9pbnRBbmRTZXJpZXNTdHlsZURlZmluaXRpb25zXzAKAAAABgA6AAAAGgA6AAAAEQAQAAEDAwAAABAABQAAABAADAAGUGVyc29uYWxJZF8wCgAAAAcAOgAAABMAOgAAABIAEQACAwMAAAARAAUAAAARAAwABlNlcmllc0RhdGFfMAoAAAAIADoAAAAPADoAAAAGADoAAAAaADoAAAADABIAAwMDAAAAEgAFAAAAEgAQAAZQbG90QXJlYUJvcmRlcl8wCgAAAAkAOgAAABAAOgAAAAUAOgAAAAQAOgAAABoAOgAAAAoAOgAAABoAEwABAwMAAAATAAUAAAATAAoABk92ZXJsYXlzXzUKAAAACgA6AAAABAA6AAAAEAAUAAIDAwAAABQABQAAABQAHgAGQ2hhcnRTdHlsZVN0YXR1c0luZm9ybWF0aW9uc18wCgAAAAsAOgAAAAIAOgAAABwAOgAAABgAOgAAABwAFQAEAwMAAAAVAAUAAAAVABQABkNvbHVtblN1bXNTZXR0aW5nc18wCgAAAAwAOgAAACEAOgAAAAcAOgAAACEAOgAAAAcAOgAAACEAOgAAABcAOgAAAAAAOgAAABcAFgACAwMAAAAWAAUAAAAWAAwABkRhdGFMYWJlbHNfNgoAAAANADoAAAAZADoAAAAXADoAAAAZADoAAAAXABcABAMDAAAAFwAFAAAAFwAKAAZEYXRhTGlua18xCgAAAA4AOgAAABYAOgAAACAAOgAAABYAOgAAAAsAOgAAABUAOgAAAAoAOgAAABUA////////GAACAwMAAAAYAAUAAAAYABUABkJyZWFrTWFuYWdlbWVudERhdGFfMAoAAAAPADoAAAAdADoAAAAOADoAAAAAADoAAAAUABkAAgMDAAAAGQAFAAAAGQAWAAZEYXRhQ2hhcnRDb0F1dGhvcmluZ18wCgAAABAAOgAAAAcAOgAAABYAOgAAAAcAOgAAABYAGgADAwMAAAAaAAUAAAAaACYABlBvaW50QW5kU2VyaWVzTWFya2VyU3R5bGVEZWZpbml0aW9uc18wMwAAAAAAOgAAAAUAOgAAAA8AOgAAABIAOgAAABEAOgAAABIAOgAAAAMAGwABAwMAAAAbAAUAAAAbAA4ABkxpbmtEYXRhTGlzdF8wMwAAAAEAOgAAAAoAOgAAAA0AHAACAwMAAAAcAAUAAAAcABMABkNvbG9yRGF0YVByb3BlcnR5XzAzAAAAAgA6AAAAFAA6AAAAIQA6AAAAFAA6AAAAIQAdAAEDAwAAAB0ABQAAAB0AIAAGQXp1cmVJbmZvcm1hdGlvblByb3RlY3Rpb25EYXRhXzAzAAAAAwA6AAAACQA6AAAAGAAeAAEDAwAAAB4ABQAAAB4ADQAGRXhjZWxNaXJyb3JfMTMAAAAEADoAAAAgADoAAAALAB8AAQMDAAAAHwAFAAAAHwASAAZHcmlkbGluZVNldHRpbmdzXzAzAAAABQA6AAAACAA6AAAACgAgAAEDAwAAACAABQAAACAAHAAGRXhjZWxDb2xvck1vZGVEYXRhUHJvcGVydHlfMTMAAAAGADoAAAAXADoAAAAeACEAAwMDAAAAIQAFAAAAIQAOAAZDb2xvckluZGljZXNfMjkAAAAAADoAAAAcADoAAAAVADoAAAAcADoAAAAVADoAAAAAADoAAAAV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7AAAABf//////////nw9IAAAAAAAAAAAAnw8AAAVfaWQAEAAAAAQ0ma2XVJV6Rr5ak5NAQzzxA0RhdGEAMQ8AAARQb2ludENvbG9yc1N0eWxlABkHAAADMADCAQAAA1BvaW50QWRkcmVzcwAzAAAAEFNlcmllc0luZGV4AAEAAAAQUG9pbnRJbmRleAACAAAACElzUG9pbnRTdW0AAAADUHJpbWFyeUNvbG9yU3R5bGUArAAAAAJDb2xvclByb3BlcnR5VGFyZ2V0AAgAAABQcmltYXJ5AANDb2xvck9yVGhlbWVDb2xvcgBzAAAAEFRoZW1lQ29sb3IABQAAAAFUaW50QW5kU2hhZGUAAAAAAAAA4L8QVGludEluZGV4AAQAAAAQU2NoZW1lQ29sb3IAAAAAAANDb2xvcgAhAAAAEEEA/wAAABBSAIAAAAAQRwBmAAAAEEIAAAAAAAAAAANCb3JkZXJDb2xvclN0eWxlAKsAAAACQ29sb3JQcm9wZXJ0eVRhcmdldAAHAAAAQm9yZGVyAANDb2xvck9yVGhlbWVDb2xvcgBzAAAAEFRoZW1lQ29sb3IABQAAAAFUaW50QW5kU2hhZGUAAAAAAAAA4L8QVGludEluZGV4AAQAAAAQU2NoZW1lQ29sb3IAAAAAAANDb2xvcgAhAAAAEEEA/wAAABBSAIAAAAAQRwBmAAAAEEIAAAAAAAAAAAADMQDCAQAAA1BvaW50QWRkcmVzcwAzAAAAEFNlcmllc0luZGV4AAIAAAAQUG9pbnRJbmRleAACAAAACElzUG9pbnRTdW0AAAADUHJpbWFyeUNvbG9yU3R5bGUArAAAAAJDb2xvclByb3BlcnR5VGFyZ2V0AAgAAABQcmltYXJ5AANDb2xvck9yVGhlbWVDb2xvcgBzAAAAEFRoZW1lQ29sb3IABQAAAAFUaW50QW5kU2hhZGUAAAAAAAAA0L8QVGludEluZGV4AAMAAAAQU2NoZW1lQ29sb3IAAAAAAANDb2xvcgAhAAAAEEEA/wAAABBSAL8AAAAQRwCZAAAAEEIAAAAAAAAAAANCb3JkZXJDb2xvclN0eWxlAKsAAAACQ29sb3JQcm9wZXJ0eVRhcmdldAAHAAAAQm9yZGVyAANDb2xvck9yVGhlbWVDb2xvcgBzAAAAEFRoZW1lQ29sb3IABQAAAAFUaW50QW5kU2hhZGUAAAAAAAAA0L8QVGludEluZGV4AAMAAAAQU2NoZW1lQ29sb3IAAAAAAANDb2xvcgAhAAAAEEEA/wAAABBSAL8AAAAQRwCZAAAAEEIAAAAAAAAAAAADMgDCAQAAA1BvaW50QWRkcmVzcwAzAAAAEFNlcmllc0luZGV4AAMAAAAQUG9pbnRJbmRleAACAAAACElzUG9pbnRTdW0AAAADUHJpbWFyeUNvbG9yU3R5bGUArAAAAAJDb2xvclByb3BlcnR5VGFyZ2V0AAgAAABQcmltYXJ5AANDb2xvck9yVGhlbWVDb2xvcgBzAAAAEFRoZW1lQ29sb3IABQAAAAFUaW50QW5kU2hhZGUAAAAAoJmZ2T8QVGludEluZGV4AAIAAAAQU2NoZW1lQ29sb3IAAAAAAANDb2xvcgAhAAAAEEEA/wAAABBSAP8AAAAQRwDgAAAAEEIAZgAAAAAAAANCb3JkZXJDb2xvclN0eWxlAKsAAAACQ29sb3JQcm9wZXJ0eVRhcmdldAAHAAAAQm9yZGVyAANDb2xvck9yVGhlbWVDb2xvcgBzAAAAEFRoZW1lQ29sb3IABQAAAAFUaW50QW5kU2hhZGUAAAAAoJmZ2T8QVGludEluZGV4AAIAAAAQU2NoZW1lQ29sb3IAAAAAAANDb2xvcgAhAAAAEEEA/wAAABBSAP8AAAAQRwDgAAAAEEIAZgAAAAAAAAADMwDCAQAAA1BvaW50QWRkcmVzcwAzAAAAEFNlcmllc0luZGV4AAQAAAAQUG9pbnRJbmRleAACAAAACElzUG9pbnRTdW0AAAADUHJpbWFyeUNvbG9yU3R5bGUArAAAAAJDb2xvclByb3BlcnR5VGFyZ2V0AAgAAABQcmltYXJ5AANDb2xvck9yVGhlbWVDb2xvcgBzAAAAEFRoZW1lQ29sb3IABQAAAAFUaW50QW5kU2hhZGUAAAAAAAAAAAAQVGludEluZGV4AP////8QU2NoZW1lQ29sb3IAAAAAAANDb2xvcgAhAAAAEEEA/wAAABBSAP8AAAAQRwDMAAAAEEIAAAAAAAAAAANCb3JkZXJDb2xvclN0eWxlAKsAAAACQ29sb3JQcm9wZXJ0eVRhcmdldAAHAAAAQm9yZGVyAANDb2xvck9yVGhlbWVDb2xvcgBzAAAAEFRoZW1lQ29sb3IABQAAAAFUaW50QW5kU2hhZGUAAAAAAAAAAAAQVGludEluZGV4AP////8QU2NoZW1lQ29sb3IAAAAAAANDb2xvcgAhAAAAEEEA/wAAABBSAP8AAAAQRwDMAAAAEEIAAAAAAAAAAAAAA1Nlcmllc0NvbG9yc1N0eWxlAO4HAAADMQCSAQAAEFNlcmllc0luZGV4AAEAAAADUHJpbWFyeUNvbG9yU3R5bGUArAAAAAJDb2xvclByb3BlcnR5VGFyZ2V0AAgAAABQcmltYXJ5AANDb2xvck9yVGhlbWVDb2xvcgBzAAAAEFRoZW1lQ29sb3IABgAAAAFUaW50QW5kU2hhZGUAAAAAAAAA4L8QVGludEluZGV4AAQAAAAQU2NoZW1lQ29sb3IAAAAAAANDb2xvcgAhAAAAEEEA/wAAABBSACoAAAAQRwBBAAAAEEIAVgAAAAAAAANCb3JkZXJDb2xvclN0eWxlAKsAAAACQ29sb3JQcm9wZXJ0eVRhcmdldAAHAAAAQm9yZGVyAANDb2xvck9yVGhlbWVDb2xvcgBzAAAAEFRoZW1lQ29sb3IABgAAAAFUaW50QW5kU2hhZGUAAAAAAAAA4L8QVGludEluZGV4AAQAAAAQU2NoZW1lQ29sb3IAAAAAAANDb2xvcgAhAAAAEEEA/wAAABBSACoAAAAQRwBBAAAAEEIAVgAAAAAAAAADMgCSAQAAEFNlcmllc0luZGV4AAIAAAADUHJpbWFyeUNvbG9yU3R5bGUArAAAAAJDb2xvclByb3BlcnR5VGFyZ2V0AAgAAABQcmltYXJ5AANDb2xvck9yVGhlbWVDb2xvcgBzAAAAEFRoZW1lQ29sb3IABgAAAAFUaW50QW5kU2hhZGUAAAAAAAAAAAAQVGludEluZGV4AP////8QU2NoZW1lQ29sb3IAAAAAAANDb2xvcgAhAAAAEEEA/wAAABBSAFQAAAAQRwCCAAAAEEIAqwAAAAAAAANCb3JkZXJDb2xvclN0eWxlAKsAAAACQ29sb3JQcm9wZXJ0eVRhcmdldAAHAAAAQm9yZGVyAANDb2xvck9yVGhlbWVDb2xvcgBzAAAAEFRoZW1lQ29sb3IABgAAAAFUaW50QW5kU2hhZGUAAAAAAAAAAAAQVGludEluZGV4AP////8QU2NoZW1lQ29sb3IAAAAAAANDb2xvcgAhAAAAEEEA/wAAABBSAFQAAAAQRwCCAAAAEEIAqwAAAAAAAAADMwCSAQAAEFNlcmllc0luZGV4AAMAAAADUHJpbWFyeUNvbG9yU3R5bGUArAAAAAJDb2xvclByb3BlcnR5VGFyZ2V0AAgAAABQcmltYXJ5AANDb2xvck9yVGhlbWVDb2xvcgBzAAAAEFRoZW1lQ29sb3IABgAAAAFUaW50QW5kU2hhZGUAAAAAoJmZ2T8QVGludEluZGV4AAIAAAAQU2NoZW1lQ29sb3IAAAAAAANDb2xvcgAhAAAAEEEA/wAAABBSAJgAAAAQRwC0AAAAEEIAzQAAAAAAAANCb3JkZXJDb2xvclN0eWxlAKsAAAACQ29sb3JQcm9wZXJ0eVRhcmdldAAHAAAAQm9yZGVyAANDb2xvck9yVGhlbWVDb2xvcgBzAAAAEFRoZW1lQ29sb3IABgAAAAFUaW50QW5kU2hhZGUAAAAAoJmZ2T8QVGludEluZGV4AAIAAAAQU2NoZW1lQ29sb3IAAAAAAANDb2xvcgAhAAAAEEEA/wAAABBSAJgAAAAQRwC0AAAAEEIAzQAAAAAAAAADNACSAQAAEFNlcmllc0luZGV4AAQAAAADUHJpbWFyeUNvbG9yU3R5bGUArAAAAAJDb2xvclByb3BlcnR5VGFyZ2V0AAgAAABQcmltYXJ5AANDb2xvck9yVGhlbWVDb2xvcgBzAAAAEFRoZW1lQ29sb3IABgAAAAFUaW50QW5kU2hhZGUAAAAAQDMz4z8QVGludEluZGV4AAEAAAAQU2NoZW1lQ29sb3IAAAAAAANDb2xvcgAhAAAAEEEA/wAAABBSALsAAAAQRwDNAAAAEEIA3QAAAAAAAANCb3JkZXJDb2xvclN0eWxlAKsAAAACQ29sb3JQcm9wZXJ0eVRhcmdldAAHAAAAQm9yZGVyAANDb2xvck9yVGhlbWVDb2xvcgBzAAAAEFRoZW1lQ29sb3IABgAAAAFUaW50QW5kU2hhZGUAAAAAQDMz4z8QVGludEluZGV4AAEAAAAQU2NoZW1lQ29sb3IAAAAAAANDb2xvcgAhAAAAEEEA/wAAABBSALsAAAAQRwDNAAAAEEIA3QAAAAAAAAADNQCSAQAAEFNlcmllc0luZGV4AAUAAAADUHJpbWFyeUNvbG9yU3R5bGUArAAAAAJDb2xvclByb3BlcnR5VGFyZ2V0AAgAAABQcmltYXJ5AANDb2xvck9yVGhlbWVDb2xvcgBzAAAAEFRoZW1lQ29sb3IABQAAAAFUaW50QW5kU2hhZGUAAAAAoJmZ6T8QVGludEluZGV4AAAAAAAQU2NoZW1lQ29sb3IAAAAAAANDb2xvcgAhAAAAEEEA/wAAABBSAP8AAAAQRwD1AAAAEEIAzAAAAAAAAANCb3JkZXJDb2xvclN0eWxlAKsAAAACQ29sb3JQcm9wZXJ0eVRhcmdldAAHAAAAQm9yZGVyAANDb2xvck9yVGhlbWVDb2xvcgBzAAAAEFRoZW1lQ29sb3IABQAAAAFUaW50QW5kU2hhZGUAAAAAoJmZ6T8QVGludEluZGV4AAAAAAAQU2NoZW1lQ29sb3IAAAAAAANDb2xvcgAhAAAAEEEA/wAAABBSAP8AAAAQRwD1AAAAEEIAzAAAAAAAAAAAAAJOYW1lAB8AAABQb2ludEFuZFNlcmllc1N0eWxlRGVmaW5pdGlvbnMAEFZlcnNpb24AAAAAAAlMYXN0V3JpdGUAH8I844QBAAAAAAAAAAAAAAAAAAAAAAAAAAAAAAAAAAAAAAAAAAAAAAAAAAAAAAAAAAAAAAAAAAAAAAAAAAAAAAAAAAAAAAAAAAAAAAAAAAAAPAAAAAX//////////3oJbQYAAAAAAAAAAHoJAAAFX2lkABAAAAAEQ55AINrH7EuAvMF0PcUcVwNEYXRhAAMJAAAEUG9pbnRBZGRpdGlvbmFsU3R5bGVzAKsEAAADMAB0AAAAA1BvaW50QWRkcmVzcwAzAAAAEFNlcmllc0luZGV4AAEAAAAQUG9pbnRJbmRleAABAAAACElzUG9pbnRTdW0AAAADQWRkaXRpb25hbFN0eWxlcwAcAAAAAkZpbGxQYXR0ZXJuAAYAAABVbnNldAAAAAMxAHQAAAADUG9pbnRBZGRyZXNzADMAAAAQU2VyaWVzSW5kZXgAAQAAABBQb2ludEluZGV4AAIAAAAISXNQb2ludFN1bQAAAANBZGRpdGlvbmFsU3R5bGVzABwAAAACRmlsbFBhdHRlcm4ABgAAAFVuc2V0AAAAAzIAdAAAAANQb2ludEFkZHJlc3MAMwAAABBTZXJpZXNJbmRleAACAAAAEFBvaW50SW5kZXgAAQAAAAhJc1BvaW50U3VtAAAAA0FkZGl0aW9uYWxTdHlsZXMAHAAAAAJGaWxsUGF0dGVybgAGAAAAVW5zZXQAAAADMwB0AAAAA1BvaW50QWRkcmVzcwAzAAAAEFNlcmllc0luZGV4AAIAAAAQUG9pbnRJbmRleAACAAAACElzUG9pbnRTdW0AAAADQWRkaXRpb25hbFN0eWxlcwAcAAAAAkZpbGxQYXR0ZXJuAAYAAABVbnNldAAAAAM0AHQAAAADUG9pbnRBZGRyZXNzADMAAAAQU2VyaWVzSW5kZXgAAwAAABBQb2ludEluZGV4AAEAAAAISXNQb2ludFN1bQAAAANBZGRpdGlvbmFsU3R5bGVzABwAAAACRmlsbFBhdHRlcm4ABgAAAFVuc2V0AAAAAzUAdAAAAANQb2ludEFkZHJlc3MAMwAAABBTZXJpZXNJbmRleAADAAAAEFBvaW50SW5kZXgAAgAAAAhJc1BvaW50U3VtAAAAA0FkZGl0aW9uYWxTdHlsZXMAHAAAAAJGaWxsUGF0dGVybgAGAAAAVW5zZXQAAAADNgB0AAAAA1BvaW50QWRkcmVzcwAzAAAAEFNlcmllc0luZGV4AAQAAAAQUG9pbnRJbmRleAABAAAACElzUG9pbnRTdW0AAAADQWRkaXRpb25hbFN0eWxlcwAcAAAAAkZpbGxQYXR0ZXJuAAYAAABVbnNldAAAAAM3AHQAAAADUG9pbnRBZGRyZXNzADMAAAAQU2VyaWVzSW5kZXgABAAAABBQb2ludEluZGV4AAIAAAAISXNQb2ludFN1bQAAAANBZGRpdGlvbmFsU3R5bGVzABwAAAACRmlsbFBhdHRlcm4ABgAAAFVuc2V0AAAAAzgAdAAAAANQb2ludEFkZHJlc3MAMwAAABBTZXJpZXNJbmRleAAFAAAAEFBvaW50SW5kZXgAAQAAAAhJc1BvaW50U3VtAAAAA0FkZGl0aW9uYWxTdHlsZXMAHAAAAAJGaWxsUGF0dGVybgAGAAAAVW5zZXQAAAADOQB0AAAAA1BvaW50QWRkcmVzcwAzAAAAEFNlcmllc0luZGV4AAUAAAAQUG9pbnRJbmRleAACAAAACElzUG9pbnRTdW0AAAADQWRkaXRpb25hbFN0eWxlcwAcAAAAAkZpbGxQYXR0ZXJuAAYAAABVbnNldAAAAAADU2VyaWVzQWRkaXRpb25hbFN0eWxlcwAkBAAAAzEA0AAAABBTZXJpZXNJbmRleAABAAAAA0FkZGl0aW9uYWxTdHlsZXMAqAAAAAJGaWxsUGF0dGVybgAIAAAARGVmYXVsdAADRmlsbENvbG9yT3JUaGVtZUNvbG9yAHMAAAAQVGhlbWVDb2xvcgAAAAAAAVRpbnRBbmRTaGFkZQAAAAAAAAAAABBUaW50SW5kZXgA/////xBTY2hlbWVDb2xvcgAAAAAAA0NvbG9yACEAAAAQQQD/AAAAEFIAAAAAABBHAAAAAAAQQgAAAAAAAAAAAAMyANAAAAAQU2VyaWVzSW5kZXgAAgAAAANBZGRpdGlvbmFsU3R5bGVzAKgAAAACRmlsbFBhdHRlcm4ACAAAAERlZmF1bHQAA0ZpbGxDb2xvck9yVGhlbWVDb2xvcgBzAAAAEFRoZW1lQ29sb3IAAAAAAAFUaW50QW5kU2hhZGUAAAAAAAAAAAAQVGludEluZGV4AP////8QU2NoZW1lQ29sb3IAAAAAAANDb2xvcgAhAAAAEEEA/wAAABBSAAAAAAAQRwAAAAAAEEIAAAAAAAAAAAADMwDQAAAAEFNlcmllc0luZGV4AAMAAAADQWRkaXRpb25hbFN0eWxlcwCoAAAAAkZpbGxQYXR0ZXJuAAgAAABEZWZhdWx0AANGaWxsQ29sb3JPclRoZW1lQ29sb3IAcwAAABBUaGVtZUNvbG9yAAAAAAABVGludEFuZFNoYWRlAAAAAAAAAAAAEFRpbnRJbmRleAD/////EFNjaGVtZUNvbG9yAAAAAAADQ29sb3IAIQAAABBBAP8AAAAQUgAAAAAAEEcAAAAAABBCAAAAAAAAAAAAAzQA0AAAABBTZXJpZXNJbmRleAAEAAAAA0FkZGl0aW9uYWxTdHlsZXMAqAAAAAJGaWxsUGF0dGVybgAIAAAARGVmYXVsdAADRmlsbENvbG9yT3JUaGVtZUNvbG9yAHMAAAAQVGhlbWVDb2xvcgAAAAAAAVRpbnRBbmRTaGFkZQAAAAAAAAAAABBUaW50SW5kZXgA/////xBTY2hlbWVDb2xvcgAAAAAAA0NvbG9yACEAAAAQQQD/AAAAEFIAAAAAABBHAAAAAAAQQgAAAAAAAAAAAAM1ANAAAAAQU2VyaWVzSW5kZXgABQAAAANBZGRpdGlvbmFsU3R5bGVzAKgAAAACRmlsbFBhdHRlcm4ACAAAAERlZmF1bHQAA0ZpbGxDb2xvck9yVGhlbWVDb2xvcgBzAAAAEFRoZW1lQ29sb3IAAAAAAAFUaW50QW5kU2hhZGUAAAAAAAAAAAAQVGludEluZGV4AP////8QU2NoZW1lQ29sb3IAAAAAAANDb2xvcgAhAAAAEEEA/wAAABBSAAAAAAAQRwAAAAAAEEIAAAAAAAAAAAAAAAJOYW1lACgAAABQb2ludEFuZFNlcmllc0FkZGl0aW9uU3R5bGVzRGVmaW5pdGlvbnMAEFZlcnNpb24AAAAAAAlMYXN0V3JpdGUA2HU544Q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0AAAAF/////z4AAADnDwAAAAAAAAAAAADLZAAABV9pZAAQAAAABInNG0YK6fJMiswRHbp4omwDRGF0YQBxZAAABEl0ZW1EYXRhAKtjAAADMADrEwAAEEluZGV4AAEAAAADVGV4dFNoYXBlRGF0YQBXBgAABU1hbmFnZWRJZAAQAAAABL7vSm+EyaxHpbMlJCkGG1U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EIU2l6ZVRvVGV4dEhlaWdodAAB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WFya2VyU2hhcGVEYXRhAHQGAAACQXV0b1NoYXBlVHlwZQAKAAAAUmVjdGFuZ2xlAAVNYW5hZ2VkSWQAEAAAAARGVuivYQRSTY8sxn3rX8YL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JE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pbmVTaGFwZURhdGEA4QYAAANTdGFydAAbAAAAAVgAAAAAAAAAAAABWQAAAAAAAAAAAAADRW5kABsAAAABWAAAAAAAAAAAAAFZAAAAAAAAAAAAAAJTdGFydEFycm93SGVhZAARAAAAbXNvQXJyb3doZWFkTm9uZQACRW5kQXJyb3dIZWFkABEAAABtc29BcnJvd2hlYWROb25lAAVNYW5hZ2VkSWQAEAAAAATEWgqtGXcpR7IZqwZXMvJa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RIb3Jpem9udGFsQWxpZ25tZW50AA4AAABtc29BbmNob3JOb25lAAJQYXJhZ3JhcGhBbGlnbm1lbnQAAgAAADA+AAAABT0AAAA/AAAA5w8AAAAAAAAAAAAA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ADMQDrEwAAEEluZGV4AAIAAAADVGV4dFNoYXBlRGF0YQBXBgAABU1hbmFnZWRJZAAQAAAABL4QVJxoKXhOgN9usqSjwtc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EIU2l6ZVRvVGV4dEhlaWdodAAB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WFya2VyU2hhcGVEYXRhAHQGAAACQXV0b1NoYXBlVHlwZQAKAAAAUmVjdGFuZ2xlAAVNYW5hZ2VkSWQAEAAAAATDQ7yAHEvjTKwGHx7S1JCO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JEADQm9yZGVyQ29sb3IAVQAAABBBAAAAAAAQUgAAAAAAEEcAAAAAABBCAAAAAAABU2NBAAAAAAAAAAAAAVNjUgAAAAAAAAAAAAFTY0cAAAAAAAAAAAABU2NCAAAAAAAAAAAAABBCb3JkPwAAAAU+AAAAYQAAAOcPAAAAAAAAAAAAA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aW5lU2hhcGVEYXRhAOEGAAADU3RhcnQAGwAAAAFYAAAAAAAAAAAAAVkAAAAAAAAAAAAAA0VuZAAbAAAAAVgAAAAAAAAAAAABWQAAAAAAAAAAAAACU3RhcnRBcnJvd0hlYWQAEQAAAG1zb0Fycm93aGVhZE5vbmUAAkVuZEFycm93SGVhZAARAAAAbXNvQXJyb3doZWFkTm9uZQAFTWFuYWdlZElkABAAAAAE1GVhvozDSUa8HxfxcqpHwg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ADMgDrEwAAEEluZGV4AAMAAAADVGV4dFNoYXBlRGF0YQBXBgAABU1hbmFnZWRJZAAQAAAABEPY4jifxeBKimtEcUnc2uY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EIU2l6ZVRvVGV4dEhlaWdodAAB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WFya2VyU2hhcGVEYXRhAHQGAAACQXV0b1NoYXBlVHlwZQAKAAAAUmVjdGFuZ2xlAAVNYW5hZ2VkSWQAEAAAAAS+WEKXYubrRrPqAbBFEnMN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AAAAAFNwAAAEEAAADnDwAAAAAAAAAA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EBeszNAAVkAAAAAqBZLZkAACEhhc0xlYWRlckxpbmUAAAhJc0NlbnRlckF1dG9tYXRpY0FkanVzdGVkAAEISXNVc2VyUG9zaXRpb24AAAhBZGRQcmVmaXhTcGFjZQABCEFkZFBvc3RmaXhTcGFjZQABAlRleHQACAAAAFNjaGlmZmUACFJlcXVpcmVSZWxhdGl2ZVBvc2l0aW9uVXBncmFkZQAACElzR2VvbWV0cnlPdXRPZkJvdW5kcwAACERlbGV0ZWQAAQADMwDmFQAAAkFsaWdubWVudAAMAAAASW5DaGFydExlZnQAEFNlcmllc0luZGV4AAQAAAAQUG9pbnRJbmRleAABAAAAAU9mZnNldEZyb21DaGFydFBvaW50VG9MZWZ0AAAAAJDso1BAAlRleHRBbGlnbm1lbnQABgAAAFJpZ2h0AANUZXh0Qm94AKYGAAAFTWFuYWdlZElkABAAAAAEu04/PccE2E6K5Idx+tuxt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AAgAAABXZWl0ZXJlAAJUZXh0SG9yaXpvbnRhbEFsaWdubWVudAAOAAAAbXNvQW5jaG9yTm9uZQACUGFyYWdyYXBoQWxpZ25tZW50AA4AAABtc29BbGlnblJpZ2h0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CAAAAFdlaXRlcmUAAUhlaWdodAAAAAAAZTMtQAFXaWR0aAAAAAAg2QdGQAFUb3AAAAAAQEVuY0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QDhBgAAA1N0YXJ0ABsAAAABWAAAAABghvJPQAFZAAAAAAAKHGVAAANFbmQAGwAAAAFYAADAWWzrh0dAAVkAAAAAaOBXZEAAAlN0YXJ0QXJyb3dIZWFkABEAAABtc29BcnJvd2hlYWROb25lAAJFbmRBcnJvd0hlYWQAEQAAAG1zb0Fycm93aGVhZE5vbmUABU1hbmFnZWRJZAAQAAAABJKb09ql48JIni8qHczmh+wISGFzQ2hhbmdlcwAA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E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M4UYQAFXaWR0aAAAAADgNdUwQAFUb3AAAAAAYOBXZEABTGVmdAAAAABg64dHQAhGbGlwSG9yaXpvbnRhbGx5AAEIRmxpcEhvcml6b250YWxseUFwcGxpZWQAAAhGbGlwVmVydGljYWxseQABCEZsaXBWZXJ0aWNhbGx5QXBwbGllZAAAAVJvdGF0aW9uAAAAAAAAAAAAAVpPcmRlcgAAAAAAAAAAAANCb3JkZXJDb2xvcgBVAAAAEEEA/wAAABBSAAAAAAAQRwAAAAAAEEIAAAAAAAFTY0EAAAAAAAAA8D8BU2NSAAAAAAAAAAAAAVNjRwAAAAAAAAAAAAFTY0IAAAAAAAAAAAAAEEJvcmRlclRoZW1lQ29sb3IAAAAAAAFCb3JkZXJUaW50QW5kU2hhZGUAAAAAAAAAAAAQQm9yZGVyU2NoZW1lQ29sb3IAAgAAAAFCb3JkZXJUaGlja25lc3MAAAAAAAAA0D8CTGluZURhc2hTdHlsZQAKAAAATGluZVNvbGlkAAFGaXJzdExpbmVJbmRlbnQAAAAAAAAAAAAISGFuZ2luZ1B1bmN0dWF0aW9uAAAQSW5kZW50TGV2ZWwAAAAAAAFMZWZ0SW5kZW50AAAAAAAAAAAACExpbmVSdWxlQWZBAAAABUAAAABCAAAA5w8AAAAAAAAAAAAAdGVyAAAITGluZVJ1bGVCZWZvcmUAAAhMaW5lUnVsZVdpdGhpbgAAAVJpZ2h0SW5kZW50AAAAAAAAAAAAAVNwYWNlQWZ0ZXIAAAAAAAAAAAABU3BhY2VCZWZvcmUAAAAAAAAAAAABU3BhY2VXaXRoaW4AAAAAAAAAAAAAA0xlYWRlckxpbmVEb2NraW5nAOEGAAADU3RhcnQAGwAAAAFYAADAWWzrB0ZAAVkAAAAAaOBXZEAAA0VuZAAbAAAAAVgAAMBZbOuHR0ABWQAAAABo4FdkQAACU3RhcnRBcnJvd0hlYWQAEQAAAG1zb0Fycm93aGVhZE5vbmUAAkVuZEFycm93SGVhZAARAAAAbXNvQXJyb3doZWFkTm9uZQAFTWFuYWdlZElkABAAAAAEVGHi4Z7HpUKj+sA2uF3GLghIYXNDaGFuZ2VzAAA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hAAVRvcAAAAABg4FdkQAFMZWZ0AAAAAGDrB0Z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CDZBzZAAVkAAAAAaOBXZEAACEhhc0xlYWRlckxpbmUAAAhJc0NlbnRlckF1dG9tYXRpY0FkanVzdGVkAAEISXNVc2VyUG9zaXRpb24AAAhBZGRQcmVmaXhTcGFjZQABCEFkZFBvc3RmaXhTcGFjZQABAlRleHQACAAAAFdlaXRlcmUACFJlcXVpcmVSZWxhdGl2ZVBvc2l0aW9uVXBncmFkZQAACElzR2VvbWV0cnlPdXRPZkJvdW5kcwAACERlbGV0ZWQAAQADNADdFQAAAkFsaWdubWVudAAMAAAASW5DaGFydExlZnQAEFNlcmllc0luZGV4AAUAAAAQUG9pbnRJbmRleAABAAAAAU9mZnNldEZyb21DaGFydFBvaW50VG9MZWZ0AAAAAICit05AAlRleHRBbGlnbm1lbnQABgAAAFJpZ2h0AANUZXh0Qm94AKAGAAAFTWFuYWdlZElkABAAAAAEJtPg5nxntE6tCc0AFnTUMghIYXNDaGFuZ2VzAAAIVXNlTmFtZUluc3RlYWRPZlRhZ0FzSWQAAQhTaGFwZVByZXZpb3VzbHlDcmVhdGVkAAE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AAUAAABCSEtXAAJUZXh0SG9yaXpvbnRhbEFsaWdubWVudAAOAAAAbXNvQW5jaG9yTm9uZQACUGFyYWdyYXBoQWxpZ25tZW50AA4AAABtc29BbGlnblJpZ2h0AAJUZXh0VmVydGljYWxBbGlnbm1lbnQAEAAAAG1zb0FuY2hvck1pZGRsZQADRm9udFN0eWxlAEEBAAAQRm9udEJhY2tncm91bmQAAAAAAAhGb250Qm9sZAAAA0ZvbnRDb2xvcgBVAAAAEEEA/wAAABBSAB8AAAAQRwAhAAAAEEIAIAAAAAFTY0EAAAAAAAAA8D8BU2NSAAAAAIDWD4w/AVNjRwAAAACApCWPPwFTY0IAAAAAALyUjT8AEEZvbnRUaGVtZUNvbG9yAAAAAAABRm9udFRpbnRBbmRTaGFkZQAAAAAAAAAAABBGb250U2NoZW1lQ29sb3IAAgAAAAhGb250SXRhbGljAAACRm9udE5hbWUABwAAACttbi1sdAABRm9udFNpemUAAAAAAAAAKEAIRm9udFN0cmlrZXRocm91Z2gAAAhGb250U3Vic2NyaXB0AAAIRm9udFN1cGVyc2NyaXB0AAAIRm9udFVuZGVybGluZQAAAAhTaXplVG9UZXh0V2lkdGgAAQhTaXplVG9UZXh0SGVpZ2h0AAEDVGV4dE1hcmdpbgA/AAAAAUxlZnQAAAAAwFqt9j8BVG9wAAAAAKBIJOI/AVJpZ2h0AAAAAMBarfY/AUJvdHRvbQAAAACgSCTiPwACRGlzcGxheVRleHQABQAAAEJIS1cAAUhlaWdodAAAAAAAZTMtQAFXaWR0aAAAAACAondDQAFUb3AAAAAAAAAAAA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DTGVhZGVyTGluZQDhBgAAA1N0YXJ0ABsAAAABWAAAAAAAAAAAAAFZAAAAAAAAAAAAAANFbmQAGwAAAAFYAAAAAAAAAAAAAVkAAAAAAAAAAAAAAlN0YXJ0QXJyb3dIZWFkABEAAABtc29BcnJvd2hlYWROb25lQgAAAAVBAAAA/////3sObAEAAAAAAAAAAAACRW5kQXJyb3dIZWFkABEAAABtc29BcnJvd2hlYWROb25lAAVNYW5hZ2VkSWQAEAAAAATz8rEuydLzT7xC/zEbApC0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B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ACFNpemVUb1RleHRIZWlnaHQAAA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P8AAAAQUgAAAAAAEEcAAAAAABBCAAAAAAABU2NBAAAAAAAAAPA/AVNjUgAAAAAAAAAAAAFTY0cAAAAAAAAAAAABU2NCAAAAAAAAAAAAABBCb3JkZXJUaGVtZUNvbG9yAAAAAAABQm9yZGVyVGludEFuZFNoYWRlAAAAAAAAAAAAEEJvcmRlclNjaGVtZUNvbG9yAAAAAAABQm9yZGVyVGhpY2tuZXNzAAAAAAAAANA/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xlYWRlckxpbmVEb2NraW5nAOEGAAADU3RhcnQAGwAAAAFYAAAAAAAAAAAAAVkAAAAAAAAAAAAAA0VuZAAbAAAAAVgAAAAAAAAAAAABWQAAAAAAAAAAAAACU3RhcnRBcnJvd0hlYWQAEQAAAG1zb0Fycm93aGVhZE5vbmUAAkVuZEFycm93SGVhZAARAAAAbXNvQXJyb3doZWFkTm9uZQAFTWFuYWdlZElkABAAAAAE8gbempvl8UCSPKG3soW+h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Q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D/AAAAEFIAAAAAABBHAAAAAAAQQgAAAAAAAVNjQQAAAAAAAADwPwFTY1IAAAAAAAAAAAABU2NHAAAAAAAAAAAAAVNjQgAAAAAAAAAAAAAQQm9yZGVyVGhlbWVDb2xvcgAAAAAAAUJvcmRlclRpbnRBbmRTaGFkZQAAAAAAAAAAABBCb3JkZXJTY2hlbWVDb2xvcgAAAAAAAUJvcmRlclRoaWNrbmVzcwAAAAAAAADQPw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DZW50ZXIAGwAAAAFYAAAAAICidzNAAVkAAAAAAGUzHUAACEhhc0xlYWRlckxpbmUAAAhJc0NlbnRlckF1dG9tYXRpY0FkanVzdGVkAAAISXNVc2VyUG9zaXRpb24AAAhBZGRQcmVmaXhTcGFjZQABCEFkZFBvc3RmaXhTcGFjZQABAlRleHQABQAAAEJIS1cACFJlcXVpcmVSZWxhdGl2ZVBvc2l0aW9uVXBncmFkZQAACElzR2VvbWV0cnlPdXRPZkJvdW5kcwABCERlbGV0ZWQAAAAAAAJOYW1lAA0AAABTZXJpZXNMYWJlbHMAEFZlcnNpb24AAwAAAAlMYXN0V3JpdGUAzjNB44Q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MAAAAARAAAAGk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EAAAAAEUAAABD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RQAAAABGAAAAR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YAAAAARwAAAEU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HAAAAADIAAABG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SAAAAABJAAAAMg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kAAAAASgAAAEg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KAAAAAEsAAABJ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SwAAAABMAAAASg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wAAAAATQAAAEs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NAAAAAE4AAABM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TgAAAABPAAAATQ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8AAAAAUAAAAE4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AAAAAFEAAABP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UQAAAABlAAAAU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IAAAAAUwAAAHE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TAAAAAFQAAABS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VAAAAAByAAAAUw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UAAAAAVgAAABQ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WAAAAAFcAAABV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VwAAAABYAAAAVg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gAAAAAWQAAAFc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ZAAAAAFoAAABY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gAAAABbAAAAWQ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sAAAAAXAAAAFo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cAAAAAF0AAABb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XQAAAABeAAAAX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4AAAAAXwAAAF0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fAAAAAGAAAABe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YAAAAABsAAAAXw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EAAAAFPwAAAGIAAADnDwAAAAAAAAAAAAB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CR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aW5lU2hhcGVEYXRhAOEGAAADU3RhcnQAGwAAAAFYAAAAAAAAAAAAAVkAAAAAAAAAAAAAA0VuZAAbAAAAAVgAAAAAAAAAAAABWQAAAAAAAAAAAAACU3RhcnRBcnJvd0hlYWQAEQAAAG1zb0Fycm93aGVhZE5vbmUAAkVuZEFycm93SGVhZAARAAAAbXNvQXJyb3doZWFkTm9uZQAFTWFuYWdlZElkABAAAAAEF6b6d89Psk2pyJlMdDgeMQ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ADMwDrEwAAEEluZGV4AAQAAAADVGV4dFNoYXBlRGF0YQBXBgAABU1hbmFnZWRJZAAQAAAABBCnXu7oZARGojLTJEZOcpgISGFzQ2hhbmdlcwABCFVzZU5hbWVJbnN0ZWFkT2ZUYWdBc0lkAAEIU2hhcGVQcmV2aW91c2x5Q3JlYXRlZAAAA0ZpbGxDb2xvcgBVAAAAEEEAAAAAABBSAAAAAAAQRwAAAAAAEEIAAAAAAAFTY0EAAAAAAAAA8L8BU2NSAAAAAAAAAPC/AVNjRwAAAAAAAADwvwFTY0IAAAAAAAAA8L8AEEZpbGxUaGVtZUNvbG9yAAAAAAABRmlsbFRpbnRBbmRTaGFkZQAAAAAAAAAAABBGaWxsU2NoZW1lQ29sb3IAAAAAAANQYXR0ZXJuQ29sb3IAVQAAABBBAAAAAAAQUgAAAAAAEEcAAAAAABBCAAAAAAABU2NBAAAAAAAAAAAAAVNjUgAAAAAAAAAAAAFTY0cAAAAAAAAAAAABU2NCAAAAAAAAAAAAABBQYXR0ZXJuVGhlbWVDb2xvcgAAAAAAAVBhdHRlcm5UaW50QW5kU2hhZGUAAAAAAAAAAAAIRmlsbFZpc2libGUAAAhWaXNpYmxlAAACRmlsbFBhdHRlcm4AEAAAAG1zb1BhdHRlcm5NaXhlZAACVGV4dEhvcml6b250YWx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BiAAAABWEAAABjAAAA5w8AAAAAAAAAAAAACFNpemVUb1RleHRXaWR0aAABCFNpemVUb1RleHRIZWlnaHQAAQ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1hcmtlclNoYXBlRGF0YQB0BgAAAkF1dG9TaGFwZVR5cGUACgAAAFJlY3RhbmdsZQAFTWFuYWdlZElkABAAAAAE8wUvcitcT020Gn8cEyHIkA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CR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aW5lU2hhcGVEYXRhAOEGAAADU3RhcnQAGwAAAAFYAAAAAAAAAAAAAVkAAAAAAAAAAAAAA0VuZAAbAAAAAVgAAAAAAAAAAAABWQAAAAAAAAAAAAACU3RhcnRBcnJvd0hlYWQAEQAAAG1zb0Fycm93aGVhZE5vbmUAAkVuZEFycm93SGVhZAARAAAAbXNvQXJyb3doZWFkTm9uZQAFTWFuYWdlZElkABAAAAAE6rpeqCUnwUSAWpi9myraGQ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AA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YwAAAAViAAAAZAAAAOcPAAAAAAAAAAAAAG9yZQAACExpbmVSdWxlV2l0aGluAAABUmlnaHRJbmRlbnQAAAAAAAAAAAABU3BhY2VBZnRlcgAAAAAAAAAAAAFTcGFjZUJlZm9yZQAAAAAAAAAAAAFTcGFjZVdpdGhpbgAAAAAAAAAAAAAAAzQA6xMAABBJbmRleAAFAAAAA1RleHRTaGFwZURhdGEAVwYAAAVNYW5hZ2VkSWQAEAAAAATjNK33MLZbRrmFiFpSKglKCEhhc0NoYW5nZXMAAQhVc2VOYW1lSW5zdGVhZE9mVGFnQXNJZAABCFNoYXBlUHJldmlvdXNseUNyZWF0ZWQAAANGaWxsQ29sb3IAVQAAABBBAAAAAAAQUgAAAAAAEEcAAAAAABBCAAAAAAABU2NBAAAAAAAAAPC/AVNjUgAAAAAAAADwvwFTY0cAAAAAAAAA8L8BU2NCAAAAAAAAAPC/ABBGaWxsVGhlbWVDb2xvcgAAAAAAAUZpbGxUaW50QW5kU2hhZGUAAAAAAAAAAAAQRmlsbFNjaGVtZUNvbG9yAAAAAAADUGF0dGVybkNvbG9yAFUAAAAQQQAAAAAAEFIAAAAAABBHAAAAAAAQQgAAAAAAAVNjQQAAAAAAAAAAAAFTY1IAAAAAAAAAAAABU2NHAAAAAAAAAAAAAVNjQgAAAAAAAAAAAAAQUGF0dGVyblRoZW1lQ29sb3IAAAAAAAFQYXR0ZXJuVGludEFuZFNoYWRlAAAAAAAAAAAACEZpbGxWaXNpYmxlAAAIVmlzaWJsZQAAAkZpbGxQYXR0ZXJuABAAAABtc29QYXR0ZXJuTWl4ZWQAAlRleHRIb3Jpem9udGFsQWxpZ25tZW50AA4AAABtc29BbmNob3JOb25lAAJQYXJhZ3JhcGhBbGlnbm1lbnQAAgAAADAAAlRleHRWZXJ0aWNhbEFsaWdubWVudAANAAAAbXNvQW5jaG9yVG9wAANGb250U3R5bGUALAEAABBGb250QmFja2dyb3VuZAAAAAAACEZvbnRCb2xkAAADRm9udENvbG9yAFUAAAAQQQAAAAAAEFIAAAAAABBHAAAAAAAQQgAAAAAAAVNjQQAAAAAAAAAAAAFTY1IAAAAAAAAAAAABU2NHAAAAAAAAAAAAAVNjQgAAAAAAAAAAAAAQRm9udFRoZW1lQ29sb3IAAAAAAAFGb250VGludEFuZFNoYWRlAAAAAAAAAAAAEEZvbnRTY2hlbWVDb2xvcgAAAAAACEZvbnRJdGFsaWMAAAFGb250U2l6ZQAAAAAAAAAAAAhGb250U3RyaWtldGhyb3VnaAAACEZvbnRTdWJzY3JpcHQAAAhGb250U3VwZXJzY3JpcHQAAAhGb250VW5kZXJsaW5lAAAACFNpemVUb1RleHRXaWR0aAABCFNpemVUb1RleHRIZWlnaHQAAQNUZXh0TWFyZ2luAD8AAAABTGVmdAAAAAAAAAAAAAFUb3AAAAAAAAAAAAABUmlnaHQAAAAAAAAAAAABQm90dG9tAAAAAAAAAAAAAAFIZWlnaHQAAAAAAAAAAAABV2lkdGgAAAAAAAAAAAABVG9wAAAAAAAAAAAAAUxlZnQAAAAAAAAAAAAIRmxpcEhvcml6b250YWxseQAACEZsaXBIb3Jpem9udGFsbHlBcHBsaWVkAAAIRmxpcFZlcnRpY2FsbHkAAAhGbGlwVmVydGljYWxseUFwcGxpZWQAAAFSb3RhdGlvbgAAAAAAAAAAAAFaT3JkZXIAAAAAAAAAAAADQm9yZGVyQ29sb3IAVQAAABBBAAAAAAAQUgAAAAAAEEcAAAAAABBCAAAAAAABU2NBAAAAAAAAAAAAAVNjUgAAAAAAAAAAAAFTY0cAAAAAAAAAAAABU2NCAAAAAAAAAAAAABBCb3JkZXJUaGVtZUNvbG9yAAAAAAABQm9yZGVyVGludEFuZFNoYWRlAAAAAAAAAAAAEEJvcmRlclNjaGVtZUNvbG9yAAAAAAABQm9yZGVyVGhpY2tuZXNzAAAAAAAAAAAAAkxpbmVEYXNoU3R5bGUACgAAAExpbmVTb2xpZAABRmlyc3RMaW5lSW5kZW50AAAAAAAAAAAACEhhbmdpbmdQdW5jdHVhdGlvbgAAEEluZGVudExldmVsAAAAAAABTGVmdEluZGVudAAAAAAAAAAAAAhMaW5lUnVsZUFmdGVyAAAITGluZVJ1bGVCZWZvcmUAAAhMaW5lUnVsZVdpdGhpbgAAAVJpZ2h0SW5kZW50AAAAAAAAAAAAAVNwYWNlQWZ0ZXIAAAAAAAAAAAABU3BhY2VCZWZvcmUAAAAAAAAAAAABU3BhY2VXaXRoaW4AAAAAAAAAAAAAA01hcmtlclNoYXBlRGF0YQB0BgAAAkF1dG9TaGFwZVR5cGUACgAAAFJlY3RhbmdsZQAFTWFuYWdlZElkABAAAAAE0q3xGPU5D0CaMxeRAeGEnw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EFsaWdubWVudAAOAAAAbXNvQW5jaG9yTm9uZQACUGFyYWdyYXBoQWxpZ25tZW50AAIAAAAwAAJUZXh0VmVydGljYWxBbGlnbm1lbnQADQAAAG1zb0FuY2hvclRvcAADRm9udFN0eWxlACwBAAAQRm9udEJhY2tncm91bmQAAAAAAAhGb250Qm9sZAAAA0ZvbnRDb2xvcgBVAAAAEEEAAAAAABBSAAAAAAAQRwAAAAAAEEIAAAAAAAFTY0EAAAAAAAAAAAABU2NSAAAAAAAAAAAAAVNjRwAAAAAAAAAAAAFTY0IAAAAAAAAAAAAAEEZvbnRUaGVtZUNvbG9yAAAAAAABRm9udFRpbnRBbmRTaGFkZQAAAAAAAAAAABBGb250U2NoZW1lQ29sb3IAAAAAAAhGb250SXRhbGljAAABRm9udFNpemUAAAAAAAAAAAAIRm9udFN0cmlrZXRocm91Z2gAAAhGb250U3Vic2NyaXB0AAAIRm9udFN1cGVyc2NyaXB0AAAIRm9udFVuZGVybGluZQAAAAhTaXplVG9UZXh0V2lkdGgAAAhTaXplVG9UZXh0SGVpZ2h0AAADVGV4dE1hcmdpbgA/AAAAAUxlZnQAAAAAAAAAAAABVG9wAAAAAAAAAAAAAVJpZ2h0AAAAAAAAAAAAAUJvdHRvbQAAAAAAAAAAAAABSGVpZ2h0AAAAAAAAAAAAAVdpZHRoAAAAAAAAAAAAAVRvcAAAAAAAAAAAAAFMZWZ0AAAAAAAAAAAACEZsaXBIb3Jpem9udGFsbHkAAAhGbGlwSG9yaXpvbnRhbGx5QXBwbGllZAAACEZsaXBWZXJ0aWNhbGx5AAAIRmxpcFZlcnRpY2FsbHlBcHBsaWVkAAABUm90YXRpb24AAAAAAAAAAAABWk9yZGVyAAAAAAAAACRAA0JvcmRlckNvbG9yAFUAAAAQQQAAAAAAEFIAAAAAABBHAAAAAAAQQgAAAAAAAVNjQQAAAAAAAAAAAAFTY1IAAAAAAAAAAAABU2NHAAAAAAAAAAAAAVNjQgAAAAAAAAAAAAAQQm9yZGVyVGhlbWVDb2xvcgAAAAAAAUJvcmRlclRpbnRBbmRTaGFkZQAAAAAAAAAAABBCb3JkZXJTY2hlbWVDb2xvcgAAAAAAAUJvcmRlclRoaWNrbmVzcwAAAAAAAAAAAAJMaW5lRGFzaFN0eWxlAAoAAABMaW5lU29saWQAAUZpcnN0TGluZUluZGVudAAAAAAAAAAAAAhIYW5naW5nUHVuY3R1YXRpb24AABBJbmRlbnRMZXZlbAAAAAAAAUxlZnRJbmRlbnQAAAAAAAAAAAAITGluZVJ1bGVBZnRlcgAACExpbmVSdWxlQmVmb3JlAAAITGluZVJ1bGVXaXRoaW4AAAFSaWdodEluZGVudAAAAAAAAAAAAAFTcGFjZUFmdGVyAAAAAAAAAAAAAVNwYWNlQmVmb3JlAAAAAAAAAAAAAVNwYWNlV2l0aGluAAAAAAAAAAAAAANMaW5lU2hhcGVEYXRhAOEGAAADU3RhcnQAGwAAAAFYAAAAAAAAAAAAAVkAAAAAAAAAAAAAA0VuZAAbAAAAAVgAAAAAAAAAAAABWQAAAAAAAAAAAAACU3RhcnRBcnJvd0hlYWQAEQAAAG1zb0Fycm93aGVhZE5vbmUAAkVuZEFycm93SGVhZAARAAAAbXNvQXJyb3doZWFkTm9uZQAFTWFuYWdlZElkABAAAAAE3eylZO9rd0iAoC5tg85hsAhIYXNDaGFuZ2VzAAEIVXNlTmFtZUluc3RlYWRPZlRhZ0FzSWQAAQhTaGFwZVByZXZpb3VzbHlDcmVhdGVkAAADRmlsbENvbG9yAFUAAAAQQQAAAAAAEFIAAAAAABBHAAAAAAAQQgAAAAAAAVNjQQAAAAAAAADwvwFTY1IAAAAAAAAA8L8BU2NHAAAAAAAAAPC/AVNjQgAAAAAAAADwvwAQRmlsbFRoZW1lQ29sb3IAAAAAAAFGaWxsVGludEFuZFNoYWRlAAAAAAAAAAAAEEZpbGxTY2hlbWVDb2xvcgAAAAAAA1BhdHRlcm5Db2xvcgBVAAAAEEEAAAAAABBSAAAAAAAQRwAAAAAAEEIAAAAAAAFTY0EAAAAAAAAAAAABU2NSAAAAAAAAAAAAAVNjRwAAAAAAAAAAAAFTY0IAAAAAAAAAAAAAEFBhdHRlcm5UaGVtZUNvbG9yAAAAAAABUGF0dGVyblRpbnRBbmRTaGFkZQAAAAAAAAAAAAhGaWxsVmlzaWJsZQAACFZpc2libGUAAAJGaWxsUGF0dGVybgAQAAAAbXNvUGF0dGVybk1peGVkAAJUZXh0SG9yaXpvbnRhbGQAAAAFYwAAAP////9hBYYKAAAAAAAAAABBbGlnbm1lbnQADgAAAG1zb0FuY2hvck5vbmUAAlBhcmFncmFwaEFsaWdubWVudAACAAAAMAACVGV4dFZlcnRpY2FsQWxpZ25tZW50AA0AAABtc29BbmNob3JUb3AAA0ZvbnRTdHlsZQAsAQAAEEZvbnRCYWNrZ3JvdW5kAAAAAAAIRm9udEJvbGQAAANGb250Q29sb3IAVQAAABBBAAAAAAAQUgAAAAAAEEcAAAAAABBCAAAAAAABU2NBAAAAAAAAAAAAAVNjUgAAAAAAAAAAAAFTY0cAAAAAAAAAAAABU2NCAAAAAAAAAAAAABBGb250VGhlbWVDb2xvcgAAAAAAAUZvbnRUaW50QW5kU2hhZGUAAAAAAAAAAAAQRm9udFNjaGVtZUNvbG9yAAAAAAAIRm9udEl0YWxpYwAAAUZvbnRTaXplAAAAAAAAAAAACEZvbnRTdHJpa2V0aHJvdWdoAAAIRm9udFN1YnNjcmlwdAAACEZvbnRTdXBlcnNjcmlwdAAACEZvbnRVbmRlcmxpbmUAAAAIU2l6ZVRvVGV4dFdpZHRoAAAIU2l6ZVRvVGV4dEhlaWdodAAAA1RleHRNYXJnaW4APwAAAAFMZWZ0AAAAAAAAAAAAAVRvcAAAAAAAAAAAAAFSaWdodAAAAAAAAAAAAAFCb3R0b20AAAAAAAAAAAAAAUhlaWdodAAAAAAAAAAAAAFXaWR0aAAAAAAAAAAAAAFUb3AAAAAAAAAAAAABTGVmdAAAAAAAAAAAAAhGbGlwSG9yaXpvbnRhbGx5AAAIRmxpcEhvcml6b250YWxseUFwcGxpZWQAAAhGbGlwVmVydGljYWxseQAACEZsaXBWZXJ0aWNhbGx5QXBwbGllZAAAAVJvdGF0aW9uAAAAAAAAAAAAAVpPcmRlcgAAAAAAAAAAAANCb3JkZXJDb2xvcgBVAAAAEEEAAAAAABBSAAAAAAAQRwAAAAAAEEIAAAAAAAFTY0EAAAAAAAAAAAABU2NSAAAAAAAAAAAAAVNjRwAAAAAAAAAAAAFTY0IAAAAAAAAAAAAAEEJvcmRlclRoZW1lQ29sb3IAAAAAAAFCb3JkZXJUaW50QW5kU2hhZGUAAAAAAAAAAAAQQm9yZGVyU2NoZW1lQ29sb3IAAAAAAAFCb3JkZXJUaGlja25lc3MAAAAAAAAAAAACTGluZURhc2hTdHlsZQAKAAAATGluZVNvbGlkAAFGaXJzdExpbmVJbmRlbnQAAAAAAAAAAAAISGFuZ2luZ1B1bmN0dWF0aW9uAAAQSW5kZW50TGV2ZWwAAAAAAAFMZWZ0SW5kZW50AAAAAAAAAAAACExpbmVSdWxlQWZ0ZXIAAAhMaW5lUnVsZUJlZm9yZQAACExpbmVSdWxlV2l0aGluAAABUmlnaHRJbmRlbnQAAAAAAAAAAAABU3BhY2VBZnRlcgAAAAAAAAAAAAFTcGFjZUJlZm9yZQAAAAAAAAAAAAFTcGFjZVdpdGhpbgAAAAAAAAAAAAAAAAJBbGlnbm1lbnQADAAAAEluQ2hhcnRMZWZ0AAhJc1VzZXJQb3NpdGlvbgAAA0N1c3RvbUNlbnRlclBvc2l0aW9uABsAAAABWAAAAAAAAAAAAAFZAAAAAAAAAAAAAAJJdGVtT3JkZXIACgAAAEFzY2VuZGluZwAQUm93Q291bnQAAAAAABBDb2x1bW5Db3VudAAAAAAAAkl0ZW1GbG93RGlyZWN0aW9uAAsAAABIb3Jpem9udGFsAAACTmFtZQALAAAATGVnZW5kRGF0YQAQVmVyc2lvbgABAAAACUxhc3RXcml0ZQDzWh3nh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lAAAAAGYAAABR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ZgAAAABnAAAAZQ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cAAAAAaAAAAGY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oAAAAABIAAABn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BDAAAAO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oAAAAF/////2sAAADnDwAAAAAAAAAAAACBIQAABV9pZAAQAAAABKPmUP4zgWRFjR3YPG8vpOIDRGF0YQAXIQAACEV4Y2VsQ29sb3JNb2RlQWN0aXZlAAAIQ29sb3JDYWNoZVJlcGFpcmVkRm9yTGlua2VkQ2hhcnRzAAAEQ29sb3JDYWNoZQDLIAAAAzAAiAAAAANDZWxsQWRkcmVzcwAaAAAAEFJvdwAAAAAAEENvbHVtbgAAAAAAAANDb2xvcgBVAAAAEEEA/wAAABBSAKYAAAAQRwCmAAAAEEIApgAAAAFTY0EAAAAAAAAA8D8BU2NSAAAAAGClZ9g/AVNjRwAAAABgpWfYPwFTY0IAAAAAYKVn2D8AAAMxAIgAAAADQ2VsbEFkZHJlc3MAGgAAABBSb3cAAAAAABBDb2x1bW4AAQAAAAADQ29sb3IAVQAAABBBAP8AAAAQUgCmAAAAEEcApgAAABBCAKYAAAABU2NBAAAAAAAAAPA/AVNjUgAAAABgpWfYPwFTY0cAAAAAYKVn2D8BU2NCAAAAAGClZ9g/AAADMgCIAAAAA0NlbGxBZGRyZXNzABoAAAAQUm93AAAAAAAQQ29sdW1uAAIAAAAAA0NvbG9yAFUAAAAQQQD/AAAAEFIApgAAABBHAKYAAAAQQgCmAAAAAVNjQQAAAAAAAADwPwFTY1IAAAAAYKVn2D8BU2NHAAAAAGClZ9g/AVNjQgAAAABgpWfYPwAAAzMAiAAAAANDZWxsQWRkcmVzcwAaAAAAEFJvdwAAAAAAEENvbHVtbgADAAAAAANDb2xvcgBVAAAAEEEA/wAAABBSAKYAAAAQRwCmAAAAEEIApgAAAAFTY0EAAAAAAAAA8D8BU2NSAAAAAGClZ9g/AVNjRwAAAABgpWfYPwFTY0IAAAAAYKVn2D8AAAM0AIgAAAADQ2VsbEFkZHJlc3MAGgAAABBSb3cAAAAAABBDb2x1bW4ABAAAAAADQ29sb3IAVQAAABBBAP8AAAAQUgCmAAAAEEcApgAAABBCAKYAAAABU2NBAAAAAAAAAPA/AVNjUgAAAABgpWfYPwFTY0cAAAAAYKVn2D8BU2NCAAAAAGClZ9g/AAADNQCIAAAAA0NlbGxBZGRyZXNzABoAAAAQUm93AAAAAAAQQ29sdW1uAAUAAAAAA0NvbG9yAFUAAAAQQQD/AAAAEFIApgAAABBHAKYAAAAQQgCmAAAAAVNjQQAAAAAAAADwPwFTY1IAAAAAYKVn2D8BU2NHAAAAAGClZ9g/AVNjQgAAAABgpWfYPwAAAzYAiAAAAANDZWxsQWRkcmVzcwAaAAAAEFJvdwABAAAAEENvbHVtbgAAAAAAAANDb2xvcgBVAAAAEEEAAAAAABBSAP8AAAAQRwD/AAAAEEIA/wAAAAFTY0EAAAAAAAAAAAABU2NSAAAAAAAAAPA/AVNjRwAAAAAAAADwPwFTY0IAAAAAAAAA8D8AAAM3AIgAAAADQ2VsbEFkZHJlc3MAGgAAABBSb3cAAQAAABBDb2x1bW4AAQAAAAADQ29sb3IAVQAAABBBAAAAAAAQUgD/AAAAEEcA/wAAABBCAP8AAAABU2NBAAAAAAAAAAAAAVNjUgAAAAAAAADwPwFTY0cAAAAAAAAA8D8BU2NCAAAAAAAAAPA/AAADOACIAAAAA0NlbGxBZGRyZXNzABoAAAAQUm93AAEAAAAQQ29sdW1uAAIAAAAAA0NvbG9yAFUAAAAQQQAAAAAAEFIA/wAAABBHAP8AAAAQQgD/AAAAAVNjQQAAAAAAAAAAAAFTY1IAAAAAAAAA8D8BU2NHAAAAAAAAAPA/AVNjQgAAAAAAAADwPwAAAzkAiAAAAANDZWxsQWRkcmVzcwAaAAAAEFJvdwABAAAAEENvbHVtbgADAAAAAANDb2xvcgBVAAAAEEEAAAAAABBSAP8AAAAQRwD/AAAAEEIA/wAAAAFTY0EAAAAAAAAAAAABU2NSAAAAAAAAAPA/AVNjRwAAAAAAAADwPwFTY0IAAAAAAAAA8D8AAAMxMACIAAAAA0NlbGxBZGRyZXNzABoAAAAQUm93AAEAAAAQQ29sdW1uAAQAAAAAA0NvbG9yAFUAAAAQQQAAAAAAEFIA/wAAABBHAP8AAAAQQgD/AAAAAVNjQQAAAAAAAAAAAAFTY1IAAAAAAAAA8D8BU2NHAAAAAAAAAPA/AVNjQgAAAAAAAADwPwAAAzExAIgAAAADQ2VsbEFkZHJlc3MAGgAAABBSb3cAAQAAABBDb2x1bW4ABQAAAAADQ29sb3IAVQAAABBBAAAAAAAQUgD/AAAAEEcA/wAAABBCAP8AAAABU2NBAAAAAAAAAAAAAVNjUgAAAAAAAADwPwFTY0cAAAAAAAAA8D8BU2NCAAAAAAAAAPA/AAADMTIAiAAAAANDZWxsQWRkcmVzcwAaAAAAEFJvdwACAAAAEENvbHVtbgAAAAAAAANDb2xvcgBVAAAAEEEAAAAAABBSAP8AAAAQRwD/AAAAEEIA/wAAAAFTY0EAAAAAAAAAAAABU2NSAAAAAAAAAPA/AVNjRwAAAAAAAADwPwFTY0IAAAAAAAAA8D8AAAMxMwCIAAAAA0NlbGxBZGRyZXNzABoAAAAQUm93AAIAAAAQQ29sdW1uAAEAAAAAA0NvbG9yAFUAAAAQQQAAAAAAEFIA/wAAABBHAP8AAAAQQgD/AAAAAVNjQQAAAAAAAAAAAAFTY1IAAAAAAAAA8D8BU2NHAAAAAAAAAPA/AVNjQgAAAAAAAADwPwAAAzE0AIgAAAADQ2VsbEFkZHJlc3MAGgAAABBSb3cAAgAAABBDb2x1bW4AAgAAAAADQ29sb3IAVQAAABBBAAAAAAAQUgD/AAAAEEcA/wAAABBCAP8AAAABU2NBAAAAAAAAAAAAAVNjUgAAAAAAAADwPwFTY0cAAAAAAAAA8D8BU2NCAAAAAAAAAPA/AAADMTUAiAAAAANDZWxsQWRkcmVzcwAaAAAAEFJvdwACAAAAEENvbHVtbgADAAAAAANDb2xvcgBVAAAAEEEAAAAAABBSAP8AAAAQRwD/AAAAEEIA/wAAAAFTY0EAAAAAAAAAAAABU2NSAAAAAAAAAPA/AVNjRwAAAAAAAADwPwFTY0IAAAAAAAAA8D8AAAMxNgCIAAAAA0NlbGxBZGRyZXNzABoAAAAQUm93AAIAAAAQQ29sdW1uAAQAAAAAA0NvbG9yAFUAAAAQQQAAAAAAEFIA/wAAABBHAP8AAAAQQgD/AAAAAVNjQQAAAAAAAAAAAAFTY1IAAAAAAAAA8D8BU2NHAAAAAAAAAPA/AVNjQgAAAAAAAADwPwAAAzE3AIgAAAADQ2VsbEFkZHJlc3MAGgAAABBSb3cAAgAAABBDb2x1bW4ABQAAAAADQ29sb3IAVQAAABBBAAAAAAAQUgD/AAAAEEcA/wAAABBCAP8AAAABU2NBAAAAAAAAAAAAAVNjUgAAAAAAAADwPwFTY0cAAAAAAAAA8D8BU2NCAAAAAAAAAPA/AAADMTgAiAAAAANDZWxsQWRkcmVzcwAaAAAAEFJvdwADAAAAEENvbHVtbgAAAAAAAANDb2xvcgBVAAAAEEEAAAAAABBSAP8AAAAQRwD/AAAAEEIA/wAAAAFTY0EAAAAAAAAAAAABU2NSAAAAAAAAAPA/AVNjRwAAAAAAAADwPwFTY0IAAAAAAAAA8D8AAAMxOQCIAAAAA0NlbGxBZGRyZXNzABoAAAAQUm93AAMAAAAQQ29sdW1uAAEAAAAAA0NvbG9yAFUAAAAQQQAAAAAAEFIA/wAAABBHAP8AAAAQQgD/AAAAAVNjQQAAAAAAAAAAAAFTY1IAAAAAAAAA8D8BU2NHAAAAAAAAAPA/AVNjQgAAAAAAAADwPwAAAzIwAIgAAAADQ2VsbEFkZHJlc3MAGgAAABBSb3cAAwAAABBDb2x1bW4AAgAAAAADQ29sb3IAVQAAABBBAAAAAAAQUgD/AAAAEEcA/wAAABBCAP8AAAABU2NBAAAAAAAAAAAAAVNjUgAAAAAAAADwPwFTY0cAAAAAAAAA8D8BU2NCAAAAAAAAAPA/AAADMjEAiAAAAANDZWxsQWRkcmVzcwAaAAAAEFJvdwADAAAAEENvbHVtbgADAAAAAANDb2xvcgBVAAAAEEEAAAAAABBSAP8AAAAQRwD/AAAAEEIA/wAAAAFTY0EAAAAAAAAAAAABU2NSAAAAAAAAAPA/AVNjRwAAAAAAAADwPwFTY0IAAAAAAAAA8D8AAAMyMgCIAAAAA0NlbGxBZGRyZXNzABoAAAAQUm93AAMAAAAQQ29sdW1uAAQAAAAAA0NvbG9yAFUAAAAQQQAAAAAAEFIA/wAAABBHAP8AAAAQQgD/AAAAAVNjQQAAAAAAAAAAAAFTY1IAAAAAAAAA8D8BU2NHAAAAAAAAAPA/AVNjQgAAAAAAAADwPwAAAzIzAIgAAAADQ2VsbEFkZHJlc3MAGgAAABBSb3cAAwAAABBDb2x1bW4ABQAAAAADQ29sb3IAVQAAABBBAAAAAAAQUgD/AAAAEEcA/wAAABBCAP8AAAABU2NBAAAAAAAAAAAAAVNjUgAAAAAAAADwPwFTY0cAAAAAAAAA8D8BU2NCAAAAAAAAAPA/AAADMjQAiAAAAANDZWxsQWRkcmVzcwAaAAAAEFJvdwAEAAAAEENvbHVtbgAAAAAAAANDb2xvcgBVAAAAEEEAAAAAABBSAP8AAAAQRwD/AAAAEEIA/wAAAAFTY0EAAAAAAAAAAAABU2NSAAAAAAAAAPA/AVNjRwAAAAAAAADwPwFTY0IAAAAAAAAA8D8AAAMyNQCIAAAAA0NlbGxBZGRyZXNzABoAAAAQUm93AAQAAAAQQ29sdW1uAAEAAAAAA0NvbG9yAFUAAAAQQQAAAAAAEFIA/wAAABBHAP8AAAAQQgD/AAAAAVNjQQAAAAAAAAAAAAFTY1IAAAAAAAAA8D8BU2NHAAAAAAAAAPA/AVNjQgAAAAAAAADwPwAAAzI2AIgAAAADQ2VsbEFkZHJlc3MAGgAAABBSb3cABAAAABBDb2x1bW4AAgAAAAADQ29sb3IAVQAAABBBAAAAAAAQUgD/AAAAEEcA/wAAABBCAP8AAAABU2NBAAAAAAAAAAAAAVNjUgAAAAAAAADwPwFTY0cAAAAAAAAA8D8BU2NCAAAAAAAAAPA/AAADMjcAiAAAAANDZWxsQWRkcmVzcwAaAAAAEFJvdwAEAAAAEENvbHVtbgADAAAAAANDb2xvcgBVAAAAEEEAAAAAABBSAP8AAAAQRwD/AAAAEEIA/wAAAAFTY0EAAAAAAAAAAAABU2NSAAAAAAAAAPA/AVNjRwAAAAAAAADwPwFTY0IAAAAAAAAA8D8AAAMyOACIAAAAA0NlbGxBZGRyZXNzABoAAAAQUm93AAQAAAAQQ29sdW1uAAQAAABrAAAABWoAAABzAAAA5w8AAAAAAAAAAAAAAANDb2xvcgBVAAAAEEEAAAAAABBSAP8AAAAQRwD/AAAAEEIA/wAAAAFTY0EAAAAAAAAAAAABU2NSAAAAAAAAAPA/AVNjRwAAAAAAAADwPwFTY0IAAAAAAAAA8D8AAAMyOQCIAAAAA0NlbGxBZGRyZXNzABoAAAAQUm93AAQAAAAQQ29sdW1uAAUAAAAAA0NvbG9yAFUAAAAQQQAAAAAAEFIA/wAAABBHAP8AAAAQQgD/AAAAAVNjQQAAAAAAAAAAAAFTY1IAAAAAAAAA8D8BU2NHAAAAAAAAAPA/AVNjQgAAAAAAAADwPwAAAzMwAIgAAAADQ2VsbEFkZHJlc3MAGgAAABBSb3cABQAAABBDb2x1bW4AAAAAAAADQ29sb3IAVQAAABBBAAAAAAAQUgD/AAAAEEcA/wAAABBCAP8AAAABU2NBAAAAAAAAAAAAAVNjUgAAAAAAAADwPwFTY0cAAAAAAAAA8D8BU2NCAAAAAAAAAPA/AAADMzEAiAAAAANDZWxsQWRkcmVzcwAaAAAAEFJvdwAFAAAAEENvbHVtbgABAAAAAANDb2xvcgBVAAAAEEEAAAAAABBSAP8AAAAQRwD/AAAAEEIA/wAAAAFTY0EAAAAAAAAAAAABU2NSAAAAAAAAAPA/AVNjRwAAAAAAAADwPwFTY0IAAAAAAAAA8D8AAAMzMgCIAAAAA0NlbGxBZGRyZXNzABoAAAAQUm93AAUAAAAQQ29sdW1uAAIAAAAAA0NvbG9yAFUAAAAQQQAAAAAAEFIA/wAAABBHAP8AAAAQQgD/AAAAAVNjQQAAAAAAAAAAAAFTY1IAAAAAAAAA8D8BU2NHAAAAAAAAAPA/AVNjQgAAAAAAAADwPwAAAzMzAIgAAAADQ2VsbEFkZHJlc3MAGgAAABBSb3cABQAAABBDb2x1bW4AAwAAAAADQ29sb3IAVQAAABBBAAAAAAAQUgD/AAAAEEcA/wAAABBCAP8AAAABU2NBAAAAAAAAAAAAAVNjUgAAAAAAAADwPwFTY0cAAAAAAAAA8D8BU2NCAAAAAAAAAPA/AAADMzQAiAAAAANDZWxsQWRkcmVzcwAaAAAAEFJvdwAFAAAAEENvbHVtbgAEAAAAAANDb2xvcgBVAAAAEEEAAAAAABBSAP8AAAAQRwD/AAAAEEIA/wAAAAFTY0EAAAAAAAAAAAABU2NSAAAAAAAAAPA/AVNjRwAAAAAAAADwPwFTY0IAAAAAAAAA8D8AAAMzNQCIAAAAA0NlbGxBZGRyZXNzABoAAAAQUm93AAUAAAAQQ29sdW1uAAUAAAAAA0NvbG9yAFUAAAAQQQAAAAAAEFIA/wAAABBHAP8AAAAQQgD/AAAAAVNjQQAAAAAAAAAAAAFTY1IAAAAAAAAA8D8BU2NHAAAAAAAAAPA/AVNjQgAAAAAAAADwPwAAAzM2AIgAAAADQ2VsbEFkZHJlc3MAGgAAABBSb3cABgAAABBDb2x1bW4AAAAAAAADQ29sb3IAVQAAABBBAAAAAAAQUgD/AAAAEEcA/wAAABBCAP8AAAABU2NBAAAAAAAAAAAAAVNjUgAAAAAAAADwPwFTY0cAAAAAAAAA8D8BU2NCAAAAAAAAAPA/AAADMzcAiAAAAANDZWxsQWRkcmVzcwAaAAAAEFJvdwAGAAAAEENvbHVtbgABAAAAAANDb2xvcgBVAAAAEEEAAAAAABBSAP8AAAAQRwD/AAAAEEIA/wAAAAFTY0EAAAAAAAAAAAABU2NSAAAAAAAAAPA/AVNjRwAAAAAAAADwPwFTY0IAAAAAAAAA8D8AAAMzOACIAAAAA0NlbGxBZGRyZXNzABoAAAAQUm93AAYAAAAQQ29sdW1uAAIAAAAAA0NvbG9yAFUAAAAQQQAAAAAAEFIA/wAAABBHAP8AAAAQQgD/AAAAAVNjQQAAAAAAAAAAAAFTY1IAAAAAAAAA8D8BU2NHAAAAAAAAAPA/AVNjQgAAAAAAAADwPwAAAzM5AIgAAAADQ2VsbEFkZHJlc3MAGgAAABBSb3cABgAAABBDb2x1bW4AAwAAAAADQ29sb3IAVQAAABBBAAAAAAAQUgD/AAAAEEcA/wAAABBCAP8AAAABU2NBAAAAAAAAAAAAAVNjUgAAAAAAAADwPwFTY0cAAAAAAAAA8D8BU2NCAAAAAAAAAPA/AAADNDAAiAAAAANDZWxsQWRkcmVzcwAaAAAAEFJvdwAGAAAAEENvbHVtbgAEAAAAAANDb2xvcgBVAAAAEEEAAAAAABBSAP8AAAAQRwD/AAAAEEIA/wAAAAFTY0EAAAAAAAAAAAABU2NSAAAAAAAAAPA/AVNjRwAAAAAAAADwPwFTY0IAAAAAAAAA8D8AAAM0MQCIAAAAA0NlbGxBZGRyZXNzABoAAAAQUm93AAYAAAAQQ29sdW1uAAUAAAAAA0NvbG9yAFUAAAAQQQAAAAAAEFIA/wAAABBHAP8AAAAQQgD/AAAAAVNjQQAAAAAAAAAAAAFTY1IAAAAAAAAA8D8BU2NHAAAAAAAAAPA/AVNjQgAAAAAAAADwPwAAAzQyAIgAAAADQ2VsbEFkZHJlc3MAGgAAABBSb3cABwAAABBDb2x1bW4AAAAAAAADQ29sb3IAVQAAABBBAAAAAAAQUgD/AAAAEEcA/wAAABBCAP8AAAABU2NBAAAAAAAAAAAAAVNjUgAAAAAAAADwPwFTY0cAAAAAAAAA8D8BU2NCAAAAAAAAAPA/AAADNDMAiAAAAANDZWxsQWRkcmVzcwAaAAAAEFJvdwAHAAAAEENvbHVtbgABAAAAAANDb2xvcgBVAAAAEEEAAAAAABBSAP8AAAAQRwD/AAAAEEIA/wAAAAFTY0EAAAAAAAAAAAABU2NSAAAAAAAAAPA/AVNjRwAAAAAAAADwPwFTY0IAAAAAAAAA8D8AAAM0NACIAAAAA0NlbGxBZGRyZXNzABoAAAAQUm93AAcAAAAQQ29sdW1uAAIAAAAAA0NvbG9yAFUAAAAQQQAAAAAAEFIA/wAAABBHAP8AAAAQQgD/AAAAAVNjQQAAAAAAAAAAAAFTY1IAAAAAAAAA8D8BU2NHAAAAAAAAAPA/AVNjQgAAAAAAAADwPwAAAzQ1AIgAAAADQ2VsbEFkZHJlc3MAGgAAABBSb3cABwAAABBDb2x1bW4AAwAAAAADQ29sb3IAVQAAABBBAAAAAAAQUgD/AAAAEEcA/wAAABBCAP8AAAABU2NBAAAAAAAAAAAAAVNjUgAAAAAAAADwPwFTY0cAAAAAAAAA8D8BU2NCAAAAAAAAAPA/AAADNDYAiAAAAANDZWxsQWRkcmVzcwAaAAAAEFJvdwAHAAAAEENvbHVtbgAEAAAAAANDb2xvcgBVAAAAEEEAAAAAABBSAP8AAAAQRwD/AAAAEEIA/wAAAAFTY0EAAAAAAAAAAAABU2NSAAAAAAAAAPA/AVNjRwAAAAAAAADwPwFTY0IAAAAAAAAA8D8AAAM0NwCIAAAAA0NlbGxBZGRyZXNzABoAAAAQUm93AAcAAAAQQ29sdW1uAAUAAAAAA0NvbG9yAFUAAAAQQQAAAAAAEFIA/wAAABBHAP8AAAAQQgD/AAAAAVNjQQAAAAAAAAAAAAFTY1IAAAAAAAAA8D8BU2NHAAAAAAAAAPA/AVNjQgAAAAAAAADwPwAAAzQ4AIgAAAADQ2VsbEFkZHJlc3MAGgAAABBSb3cACAAAABBDb2x1bW4AAAAAAAADQ29sb3IAVQAAABBBAAAAAAAQUgD/AAAAEEcA/wAAABBCAP8AAAABU2NBAAAAAAAAAAAAAVNjUgAAAAAAAADwPwFTY0cAAAAAAAAA8D8BU2NCAAAAAAAAAPA/AAADNDkAiAAAAANDZWxsQWRkcmVzcwAaAAAAEFJvdwAIAAAAEENvbHVtbgABAAAAAANDb2xvcgBVAAAAEEEAAAAAABBSAP8AAAAQRwD/AAAAEEIA/wAAAAFTY0EAAAAAAAAAAAABU2NSAAAAAAAAAPA/AVNjRwAAAAAAAADwPwFTY0IAAAAAAAAA8D8AAAM1MACIAAAAA0NlbGxBZGRyZXNzABoAAAAQUm93AAgAAAAQQ29sdW1uAAIAAAAAA0NvbG9yAFUAAAAQQQAAAAAAEFIA/wAAABBHAP8AAAAQQgD/AAAAAVNjQQAAAAAAAAAAAAFTY1IAAAAAAAAA8D8BU2NHAAAAAAAAAPA/AVNjQgAAAAAAAADwPwAAAzUxAIgAAAADQ2VsbEFkZHJlc3MAGgAAABBSb3cACAAAABBDb2x1bW4AAwAAAAADQ29sb3IAVQAAABBBAAAAAAAQUgD/AAAAEEcA/wAAABBCAP8AAAABU2NBAAAAAAAAAAAAAVNjUgAAAAAAAADwPwFTY0cAAAAAAAAA8D8BU2NCAAAAAAAAAPA/AAADNTIAiAAAAANDZWxsQWRkcmVzcwAaAAAAEFJvdwAIAAAAEENvbHVtbgAEAAAAAANDb2xvcgBVAAAAEEEAAAAAABBSAP8AAAAQRwD/AAAAEEIA/wAAAAFTY0EAAAAAAAAAAAABU2NSAAAAAAAAAPA/AVNjRwAAAAAAAADwPwFTY0IAAAAAAAAA8D8AAAM1MwCIAAAAA0NlbGxBZGRyZXNzABoAAAAQUm93AAgAAAAQQ29sdW1uAAUAAAAAA0NvbG9yAFUAAAAQQQAAAAAAEFIA/wAAABBHAP8AAAAQQgD/AAAAAVNjQQAAAAAAAAAAAAFTY1IAAAAAAAAA8D8BU2NHAAAAAAAAAPA/AVNjQgAAAAAAAADwPwAAAzU0AIgAAAADQ2VsbEFkZHJlc3MAGgAAABBSb3cACQAAABBDb2x1bW4AAAAAAAADQ29sb3IAVQAAABBBAAAAAAAQUgD/AAAAEEcA/wAAABBCAP8AAAABU2NBAAAAAAAAAAAAAVNjUgAAAAAAAADwPwFTY0cAAAAAAAAA8D8BU2NCAAAAAAAAAPA/AAADNTUAiAAAAANDZWxsQWRkcmVzcwAaAAAAEFJvdwAJAAAAEENvbHVtbgABAAAAAANDb2xvcgBVAAAAEEEAAAAAABBSAP8AAAAQRwD/AAAAEEIA/wAAAAFTY0EAAAAAAAAAAAABU2NSAAAAAAAAAPA/AVNjRwAAAAAAAADwPwFTY0IAAAAAAAAA8D8AAAM1NgCIAAAAA0NlbGxBZGRyZXNzABoAAAAQUm93AAkAAAAQQ29sdW1uAAIAAAAAA0NvbG9yAFUAAAAQQQAAAAAAEFIA/wAAABBHAP8AAAAQQgD/AAAAAVNjQQAAAAAAAAAAAAFTY1IAAAAAAAAA8D8BU2NHAAAAAAAAAPA/AVNjQgAAAAAAAADwPwAAAzU3AIgAAAADQ2VsbEFkZHJlc3MAGgAAABBSb3cACQAAABBDb2x1bW4AAwAAAAADQ29sb3IAVQAAbAAAAABtAAAAY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0AAAAAbgAAAGw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uAAAAAG8AAABt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wAAAABwAAAAbg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HAAAAAAEAAAAG8AAAAAAO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xAAAAAFIAAAARAAAAAADnD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AAAAA4AAAAVAAAAAAA5w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HMAAAAFawAAAP////+zATQOAAAAAAAAAAAAEEEAAAAAABBSAP8AAAAQRwD/AAAAEEIA/wAAAAFTY0EAAAAAAAAAAAABU2NSAAAAAAAAAPA/AVNjRwAAAAAAAADwPwFTY0IAAAAAAAAA8D8AAAM1OACIAAAAA0NlbGxBZGRyZXNzABoAAAAQUm93AAkAAAAQQ29sdW1uAAQAAAAAA0NvbG9yAFUAAAAQQQAAAAAAEFIA/wAAABBHAP8AAAAQQgD/AAAAAVNjQQAAAAAAAAAAAAFTY1IAAAAAAAAA8D8BU2NHAAAAAAAAAPA/AVNjQgAAAAAAAADwPwAAAzU5AIgAAAADQ2VsbEFkZHJlc3MAGgAAABBSb3cACQAAABBDb2x1bW4ABQAAAAADQ29sb3IAVQAAABBBAAAAAAAQUgD/AAAAEEcA/wAAABBCAP8AAAABU2NBAAAAAAAAAAAAAVNjUgAAAAAAAADwPwFTY0cAAAAAAAAA8D8BU2NCAAAAAAAAAPA/AAAAAAJOYW1lABsAAABFeGNlbENvbG9yTW9kZURhdGFQcm9wZXJ0eQAQVmVyc2lvbgABAAAACUxhc3RXcml0ZQCHNTrjh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="/>
  <p:tag name="EMPOWERCHARTSPROPERTIES_SLOT" val="A"/>
  <p:tag name="EMPOWERCHARTSPROPERTIES_LASTWRITEDATE" val="638059215716176029"/>
  <p:tag name="EMPOWERCHARTSPROPERTIES_A_LENGTH" val="4751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6:9_VORTRAG_deu_BBHC-Master_Classic Style">
  <a:themeElements>
    <a:clrScheme name="HyExperts">
      <a:dk1>
        <a:srgbClr val="1F2120"/>
      </a:dk1>
      <a:lt1>
        <a:srgbClr val="FFFFFF"/>
      </a:lt1>
      <a:dk2>
        <a:srgbClr val="B83328"/>
      </a:dk2>
      <a:lt2>
        <a:srgbClr val="CFD0D2"/>
      </a:lt2>
      <a:accent1>
        <a:srgbClr val="FFCC00"/>
      </a:accent1>
      <a:accent2>
        <a:srgbClr val="5482AB"/>
      </a:accent2>
      <a:accent3>
        <a:srgbClr val="69BE28"/>
      </a:accent3>
      <a:accent4>
        <a:srgbClr val="FF5800"/>
      </a:accent4>
      <a:accent5>
        <a:srgbClr val="878889"/>
      </a:accent5>
      <a:accent6>
        <a:srgbClr val="165788"/>
      </a:accent6>
      <a:hlink>
        <a:srgbClr val="646466"/>
      </a:hlink>
      <a:folHlink>
        <a:srgbClr val="B83328"/>
      </a:folHlink>
    </a:clrScheme>
    <a:fontScheme name="HyExper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>
          <a:noFill/>
        </a:ln>
      </a:spPr>
      <a:bodyPr lIns="36000" tIns="36000" rIns="36000" bIns="36000" rtlCol="0" anchor="ctr"/>
      <a:lstStyle>
        <a:defPPr algn="ctr">
          <a:defRPr dirty="0" err="1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 anchor="t">
        <a:noAutofit/>
      </a:bodyPr>
      <a:lstStyle>
        <a:defPPr marL="285750" indent="-285750" algn="l">
          <a:spcAft>
            <a:spcPts val="600"/>
          </a:spcAft>
          <a:buClr>
            <a:schemeClr val="tx2"/>
          </a:buClr>
          <a:buFont typeface="Marlett" pitchFamily="2" charset="2"/>
          <a:buChar char="4"/>
          <a:defRPr sz="1400" dirty="0" err="1"/>
        </a:defPPr>
      </a:lstStyle>
    </a:txDef>
  </a:objectDefaults>
  <a:extraClrSchemeLst>
    <a:extraClrScheme>
      <a:clrScheme name="BBH-V8">
        <a:dk1>
          <a:srgbClr val="5F5E5E"/>
        </a:dk1>
        <a:lt1>
          <a:srgbClr val="FFFFFF"/>
        </a:lt1>
        <a:dk2>
          <a:srgbClr val="DC0C23"/>
        </a:dk2>
        <a:lt2>
          <a:srgbClr val="F4F2E8"/>
        </a:lt2>
        <a:accent1>
          <a:srgbClr val="5F5E5E"/>
        </a:accent1>
        <a:accent2>
          <a:srgbClr val="BFBEBE"/>
        </a:accent2>
        <a:accent3>
          <a:srgbClr val="2F2F2F"/>
        </a:accent3>
        <a:accent4>
          <a:srgbClr val="979797"/>
        </a:accent4>
        <a:accent5>
          <a:srgbClr val="518E9F"/>
        </a:accent5>
        <a:accent6>
          <a:srgbClr val="E6F0F7"/>
        </a:accent6>
        <a:hlink>
          <a:srgbClr val="518E9F"/>
        </a:hlink>
        <a:folHlink>
          <a:srgbClr val="518E9F"/>
        </a:folHlink>
      </a:clrScheme>
    </a:extraClrScheme>
  </a:extraClrSchemeLst>
  <a:custClrLst>
    <a:custClr name="BBH Orange">
      <a:srgbClr val="F8C43C"/>
    </a:custClr>
    <a:custClr name="BBH Blau">
      <a:srgbClr val="243872"/>
    </a:custClr>
    <a:custClr name="BBH Gruen">
      <a:srgbClr val="7DE14C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Titanium 100%">
      <a:srgbClr val="D2D4D6"/>
    </a:custClr>
    <a:custClr name="Titanium +40K">
      <a:srgbClr val="76787A"/>
    </a:custClr>
    <a:custClr name="Titanium +30K">
      <a:srgbClr val="8D8F92"/>
    </a:custClr>
    <a:custClr name="Titanium +15K">
      <a:srgbClr val="AFB2B4"/>
    </a:custClr>
    <a:custClr name="Titanium 70%">
      <a:srgbClr val="DFE0E2"/>
    </a:custClr>
    <a:custClr name="Titanium 50%">
      <a:srgbClr val="E7E9EA"/>
    </a:custClr>
    <a:custClr name="Titanium 30%">
      <a:srgbClr val="E7E9EA"/>
    </a:custClr>
    <a:custClr>
      <a:srgbClr val="FFFFFF"/>
    </a:custClr>
    <a:custClr>
      <a:srgbClr val="FFFFFF"/>
    </a:custClr>
    <a:custClr>
      <a:srgbClr val="FFFFFF"/>
    </a:custClr>
    <a:custClr name="Platinum 100%">
      <a:srgbClr val="D7D5C6"/>
    </a:custClr>
    <a:custClr name="Platinum +40K">
      <a:srgbClr val="7B7C74"/>
    </a:custClr>
    <a:custClr name="Platinum +30K">
      <a:srgbClr val="959289"/>
    </a:custClr>
    <a:custClr name="Platinum +15K">
      <a:srgbClr val="B6B4A7"/>
    </a:custClr>
    <a:custClr name="Platinum 70%">
      <a:srgbClr val="E4E2D5"/>
    </a:custClr>
    <a:custClr name="Platinum 50%">
      <a:srgbClr val="EDEAE1"/>
    </a:custClr>
    <a:custClr name="Platinum 30%">
      <a:srgbClr val="F2F1EC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1" id="{D2B3C525-C573-4A42-A4D4-7A38BF1E6C41}" vid="{68192F1E-6F61-4D55-AF28-5B23EEDD2638}"/>
    </a:ext>
  </a:extLst>
</a:theme>
</file>

<file path=ppt/theme/theme2.xml><?xml version="1.0" encoding="utf-8"?>
<a:theme xmlns:a="http://schemas.openxmlformats.org/drawingml/2006/main" name="1_16:9_VORTRAG_deu_BBHC-Master_Classic Style">
  <a:themeElements>
    <a:clrScheme name="HyExperts">
      <a:dk1>
        <a:srgbClr val="1F2120"/>
      </a:dk1>
      <a:lt1>
        <a:srgbClr val="FFFFFF"/>
      </a:lt1>
      <a:dk2>
        <a:srgbClr val="B83328"/>
      </a:dk2>
      <a:lt2>
        <a:srgbClr val="CFD0D2"/>
      </a:lt2>
      <a:accent1>
        <a:srgbClr val="FFCC00"/>
      </a:accent1>
      <a:accent2>
        <a:srgbClr val="5482AB"/>
      </a:accent2>
      <a:accent3>
        <a:srgbClr val="69BE28"/>
      </a:accent3>
      <a:accent4>
        <a:srgbClr val="FF5800"/>
      </a:accent4>
      <a:accent5>
        <a:srgbClr val="878889"/>
      </a:accent5>
      <a:accent6>
        <a:srgbClr val="165788"/>
      </a:accent6>
      <a:hlink>
        <a:srgbClr val="646466"/>
      </a:hlink>
      <a:folHlink>
        <a:srgbClr val="B83328"/>
      </a:folHlink>
    </a:clrScheme>
    <a:fontScheme name="HyExper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>
          <a:noFill/>
        </a:ln>
      </a:spPr>
      <a:bodyPr lIns="36000" tIns="36000" rIns="36000" bIns="36000" rtlCol="0" anchor="ctr"/>
      <a:lstStyle>
        <a:defPPr algn="ctr">
          <a:defRPr dirty="0" err="1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 anchor="t">
        <a:noAutofit/>
      </a:bodyPr>
      <a:lstStyle>
        <a:defPPr marL="285750" indent="-285750" algn="l">
          <a:spcAft>
            <a:spcPts val="600"/>
          </a:spcAft>
          <a:buClr>
            <a:schemeClr val="tx2"/>
          </a:buClr>
          <a:buFont typeface="Marlett" pitchFamily="2" charset="2"/>
          <a:buChar char="4"/>
          <a:defRPr sz="1400" dirty="0" err="1"/>
        </a:defPPr>
      </a:lstStyle>
    </a:txDef>
  </a:objectDefaults>
  <a:extraClrSchemeLst>
    <a:extraClrScheme>
      <a:clrScheme name="BBH-V8">
        <a:dk1>
          <a:srgbClr val="5F5E5E"/>
        </a:dk1>
        <a:lt1>
          <a:srgbClr val="FFFFFF"/>
        </a:lt1>
        <a:dk2>
          <a:srgbClr val="DC0C23"/>
        </a:dk2>
        <a:lt2>
          <a:srgbClr val="F4F2E8"/>
        </a:lt2>
        <a:accent1>
          <a:srgbClr val="5F5E5E"/>
        </a:accent1>
        <a:accent2>
          <a:srgbClr val="BFBEBE"/>
        </a:accent2>
        <a:accent3>
          <a:srgbClr val="2F2F2F"/>
        </a:accent3>
        <a:accent4>
          <a:srgbClr val="979797"/>
        </a:accent4>
        <a:accent5>
          <a:srgbClr val="518E9F"/>
        </a:accent5>
        <a:accent6>
          <a:srgbClr val="E6F0F7"/>
        </a:accent6>
        <a:hlink>
          <a:srgbClr val="518E9F"/>
        </a:hlink>
        <a:folHlink>
          <a:srgbClr val="518E9F"/>
        </a:folHlink>
      </a:clrScheme>
    </a:extraClrScheme>
  </a:extraClrSchemeLst>
  <a:custClrLst>
    <a:custClr name="BBH Orange">
      <a:srgbClr val="F8C43C"/>
    </a:custClr>
    <a:custClr name="BBH Blau">
      <a:srgbClr val="243872"/>
    </a:custClr>
    <a:custClr name="BBH Gruen">
      <a:srgbClr val="7DE14C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Titanium 100%">
      <a:srgbClr val="D2D4D6"/>
    </a:custClr>
    <a:custClr name="Titanium +40K">
      <a:srgbClr val="76787A"/>
    </a:custClr>
    <a:custClr name="Titanium +30K">
      <a:srgbClr val="8D8F92"/>
    </a:custClr>
    <a:custClr name="Titanium +15K">
      <a:srgbClr val="AFB2B4"/>
    </a:custClr>
    <a:custClr name="Titanium 70%">
      <a:srgbClr val="DFE0E2"/>
    </a:custClr>
    <a:custClr name="Titanium 50%">
      <a:srgbClr val="E7E9EA"/>
    </a:custClr>
    <a:custClr name="Titanium 30%">
      <a:srgbClr val="E7E9EA"/>
    </a:custClr>
    <a:custClr>
      <a:srgbClr val="FFFFFF"/>
    </a:custClr>
    <a:custClr>
      <a:srgbClr val="FFFFFF"/>
    </a:custClr>
    <a:custClr>
      <a:srgbClr val="FFFFFF"/>
    </a:custClr>
    <a:custClr name="Platinum 100%">
      <a:srgbClr val="D7D5C6"/>
    </a:custClr>
    <a:custClr name="Platinum +40K">
      <a:srgbClr val="7B7C74"/>
    </a:custClr>
    <a:custClr name="Platinum +30K">
      <a:srgbClr val="959289"/>
    </a:custClr>
    <a:custClr name="Platinum +15K">
      <a:srgbClr val="B6B4A7"/>
    </a:custClr>
    <a:custClr name="Platinum 70%">
      <a:srgbClr val="E4E2D5"/>
    </a:custClr>
    <a:custClr name="Platinum 50%">
      <a:srgbClr val="EDEAE1"/>
    </a:custClr>
    <a:custClr name="Platinum 30%">
      <a:srgbClr val="F2F1EC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1" id="{D2B3C525-C573-4A42-A4D4-7A38BF1E6C41}" vid="{68192F1E-6F61-4D55-AF28-5B23EEDD2638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70b9664-9237-4abd-ac7b-ddbbdc90d305">
      <Terms xmlns="http://schemas.microsoft.com/office/infopath/2007/PartnerControls"/>
    </lcf76f155ced4ddcb4097134ff3c332f>
    <TaxCatchAll xmlns="0bc05514-7fef-4e19-88d3-a5d0bcf53cf9"/>
    <Vorschau xmlns="c70b9664-9237-4abd-ac7b-ddbbdc90d305" xsi:nil="true"/>
    <_Flow_SignoffStatus xmlns="c70b9664-9237-4abd-ac7b-ddbbdc90d30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51799C65210F440A1C92271412F9D37" ma:contentTypeVersion="18" ma:contentTypeDescription="Ein neues Dokument erstellen." ma:contentTypeScope="" ma:versionID="d83a009ccb8da4587809a1363db5eb73">
  <xsd:schema xmlns:xsd="http://www.w3.org/2001/XMLSchema" xmlns:xs="http://www.w3.org/2001/XMLSchema" xmlns:p="http://schemas.microsoft.com/office/2006/metadata/properties" xmlns:ns2="c70b9664-9237-4abd-ac7b-ddbbdc90d305" xmlns:ns3="0bc05514-7fef-4e19-88d3-a5d0bcf53cf9" targetNamespace="http://schemas.microsoft.com/office/2006/metadata/properties" ma:root="true" ma:fieldsID="e81c0ac37821a90f0fe4722f5d2f642d" ns2:_="" ns3:_="">
    <xsd:import namespace="c70b9664-9237-4abd-ac7b-ddbbdc90d305"/>
    <xsd:import namespace="0bc05514-7fef-4e19-88d3-a5d0bcf53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Vorscha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0b9664-9237-4abd-ac7b-ddbbdc90d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c1cbf605-7f25-4e21-a223-10f91c090f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Vorschau" ma:index="25" nillable="true" ma:displayName="Vorschau" ma:format="Thumbnail" ma:internalName="Vorschau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05514-7fef-4e19-88d3-a5d0bcf53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description="" ma:hidden="true" ma:list="{ebfcd09e-a127-44be-98a5-221635d58098}" ma:internalName="TaxCatchAll" ma:showField="CatchAllData" ma:web="0bc05514-7fef-4e19-88d3-a5d0bcf53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633153-86BE-447F-B381-CAC1CB151C70}">
  <ds:schemaRefs>
    <ds:schemaRef ds:uri="0bc05514-7fef-4e19-88d3-a5d0bcf53cf9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c70b9664-9237-4abd-ac7b-ddbbdc90d305"/>
  </ds:schemaRefs>
</ds:datastoreItem>
</file>

<file path=customXml/itemProps2.xml><?xml version="1.0" encoding="utf-8"?>
<ds:datastoreItem xmlns:ds="http://schemas.openxmlformats.org/officeDocument/2006/customXml" ds:itemID="{91D9577C-6809-4815-80C9-98693B11A5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4981DB-6D35-47BB-AD67-D37CAB92FF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0b9664-9237-4abd-ac7b-ddbbdc90d305"/>
    <ds:schemaRef ds:uri="0bc05514-7fef-4e19-88d3-a5d0bcf53c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PP-Folienmaster_BBHC-16-9</Template>
  <TotalTime>0</TotalTime>
  <Words>1800</Words>
  <Application>Microsoft Office PowerPoint</Application>
  <PresentationFormat>Breitbild</PresentationFormat>
  <Paragraphs>301</Paragraphs>
  <Slides>18</Slides>
  <Notes>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9" baseType="lpstr">
      <vt:lpstr>Arial</vt:lpstr>
      <vt:lpstr>Calibri</vt:lpstr>
      <vt:lpstr>Corbel</vt:lpstr>
      <vt:lpstr>CorpoS</vt:lpstr>
      <vt:lpstr>Marlett</vt:lpstr>
      <vt:lpstr>Symbol</vt:lpstr>
      <vt:lpstr>Verdana</vt:lpstr>
      <vt:lpstr>Wingdings</vt:lpstr>
      <vt:lpstr>16:9_VORTRAG_deu_BBHC-Master_Classic Style</vt:lpstr>
      <vt:lpstr>1_16:9_VORTRAG_deu_BBHC-Master_Classic Style</vt:lpstr>
      <vt:lpstr>think-cell Folie</vt:lpstr>
      <vt:lpstr>HyAllgäu*-Bodensee (HyExpert II)</vt:lpstr>
      <vt:lpstr>Mit HyAllgäu*-Bodensee ist die Bodensee &amp; Allgäu Region für die Entwicklung eines H2-Marktes ausgewählt worden</vt:lpstr>
      <vt:lpstr>Mit dem HyAllgäu*-Bodensee Projekt wird die größte H2 Region im Süden Deutschlands entwickelt</vt:lpstr>
      <vt:lpstr>Trotz vieler Projektpartner konnte das Vergabeverfahren schnell umgesetzt werden.</vt:lpstr>
      <vt:lpstr>Trotz vieler Projektpartner konnte das Vergabeverfahren schnell umgesetzt werden.</vt:lpstr>
      <vt:lpstr>HyAllgäu*-Bodensee liefert die Grundlage für die Ausschreibung von H2-Bussen im ÖPNV.</vt:lpstr>
      <vt:lpstr>Problemstellungen bei Kosten und Wasserstoffbezug konnten in der ÖPNV-Ausschreibung gelöst werden.</vt:lpstr>
      <vt:lpstr>HyAllgäu*-Bodensee schafft ein integriertes Konzept für die H2-Erzeugung, Verteilung und Absatz</vt:lpstr>
      <vt:lpstr>Es wurden mit den Akteuren aus dem Netzwerk mögliche H2-Projektansätze untersucht…. </vt:lpstr>
      <vt:lpstr>1. Fachveranstaltung am 27.7.22, LRA Lindau </vt:lpstr>
      <vt:lpstr>2. Fachveranstaltung am 26.10.2022</vt:lpstr>
      <vt:lpstr>Abschlussveranstaltung am 23.03.2023 in Kaufbeuren</vt:lpstr>
      <vt:lpstr>Erste „H2-Cluster“ mit identifizierten Projektansätzen könnten ab 2024 bis 2030 in der Region entstehen…</vt:lpstr>
      <vt:lpstr>Weitere Cluster / H2-Abnahmen werden in einem sogenannten „Progressiv-Szenario“ betrachtet.</vt:lpstr>
      <vt:lpstr>Identifizierte Projektansätze wurden nach H2-Cluster gebündelt sowie nach Umsetzbarkeit Szenarien zugeordnet.</vt:lpstr>
      <vt:lpstr>Zentrale Maßnahmen im Überblick</vt:lpstr>
      <vt:lpstr>Maßnahmenübersicht</vt:lpstr>
      <vt:lpstr>Vielen Dank!</vt:lpstr>
    </vt:vector>
  </TitlesOfParts>
  <Manager>jankiewicza@bbhberatung.onmicrosoft.com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HyAllgäu*-Bodensee</dc:title>
  <dc:subject>Projektkurzorstellung</dc:subject>
  <dc:creator>Martin Zerta (LBST);Phhilipp Irber (LRA Lindau)</dc:creator>
  <dc:description>Dateibasis Agentur V+E, Vorab-Master 5.0 vom 17.03.2014</dc:description>
  <cp:lastModifiedBy>Alexander Gehling</cp:lastModifiedBy>
  <cp:revision>37</cp:revision>
  <dcterms:created xsi:type="dcterms:W3CDTF">2022-03-14T09:52:21Z</dcterms:created>
  <dcterms:modified xsi:type="dcterms:W3CDTF">2023-04-25T14:09:00Z</dcterms:modified>
  <cp:category>Office-Vorlagen, PowerPoint-Master</cp:category>
  <cp:contentStatus>FREIGEGEBENE ARBEITSVERSION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0x010100C51799C65210F440A1C92271412F9D37</vt:lpwstr>
  </property>
  <property fmtid="{D5CDD505-2E9C-101B-9397-08002B2CF9AE}" pid="3" name="AuthorIds_UIVersion_515">
    <vt:lpwstr>207</vt:lpwstr>
  </property>
  <property fmtid="{D5CDD505-2E9C-101B-9397-08002B2CF9AE}" pid="4" name="aceac5c35bf546bfa919e4dac1076b49">
    <vt:lpwstr/>
  </property>
  <property fmtid="{D5CDD505-2E9C-101B-9397-08002B2CF9AE}" pid="5" name="Dokumententyp">
    <vt:lpwstr/>
  </property>
  <property fmtid="{D5CDD505-2E9C-101B-9397-08002B2CF9AE}" pid="6" name="Themen">
    <vt:lpwstr/>
  </property>
  <property fmtid="{D5CDD505-2E9C-101B-9397-08002B2CF9AE}" pid="7" name="TaxCatchAll">
    <vt:lpwstr/>
  </property>
  <property fmtid="{D5CDD505-2E9C-101B-9397-08002B2CF9AE}" pid="8" name="k73ad78d90884b1b9490a8e0644f20bb">
    <vt:lpwstr/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  <property fmtid="{D5CDD505-2E9C-101B-9397-08002B2CF9AE}" pid="12" name="ComplianceAssetId">
    <vt:lpwstr/>
  </property>
  <property fmtid="{D5CDD505-2E9C-101B-9397-08002B2CF9AE}" pid="13" name="Order">
    <vt:r8>2191200</vt:r8>
  </property>
  <property fmtid="{D5CDD505-2E9C-101B-9397-08002B2CF9AE}" pid="14" name="MediaServiceImageTags">
    <vt:lpwstr/>
  </property>
</Properties>
</file>