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3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814C1-D2C2-43B2-9DC6-BC8DA9952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A6FF61-3D96-4F10-88EF-ED4BD2D425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51533D-5814-4631-9B0A-928190FB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801737-A01C-4421-8162-0006F3CE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77DB9D-6829-4A87-A5CA-614924D15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59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CDC7A-296E-4E5F-9F46-40BC8C34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1E6C804-7F06-4E3B-8242-475A41BDC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321CED-48F5-451B-B7C9-68880A508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852750-76C0-4170-A8BA-6434010ED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E82BE-DD86-4977-895D-59D44F148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78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B9E39C2-5B9A-4F89-92AC-0FC43C6A99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507D814-E695-46D9-811E-0E866569D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55CD3D-273C-456E-BFDB-CAA01C63D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C2D1F-C51D-47E8-8DCA-9447FF4EF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8D9632-F0EE-4EF1-B95A-68D08F26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14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FB6E65-FF36-4EE8-8F12-880B7314F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528910-780A-480B-B8B0-AFDD6D244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A5D201-6CD8-4725-840D-EA459BDEE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3604B9-28EB-46AF-BB28-63FF9D82A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51B6CB-289F-47E8-8AF1-21FAEF16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201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3D112F-27AE-4D91-AD7B-F8C7342B7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E09267-FC67-4C00-AFFB-6B4A66C23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19A836-1D36-49E4-95C0-CFE490B1F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B574A8-D426-4CEB-A8C3-4F7DA0E2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78F54B-6716-41ED-9EE2-09D1F49DE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765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0A57F-2C94-4F2E-905A-89D889646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47E7CB-CDFA-40D6-BEFE-CD4AC867A4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DC3F80-68FE-4575-8223-A6EFECDD5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00B1BB-9ADD-4D54-BF61-E7207F866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5D561B-7CB9-4699-B5AC-3BDDC485D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2A7531-A137-4B8C-96F5-00DDE6539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83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422D0-1E96-4F35-8334-BC1C8290B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34AD6B-DBC5-43E0-9464-F02C302CF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995FD8-6F13-4AB7-A87C-242BD43A99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7D88BE9-2891-48E2-93BC-142BD6E899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238CC9-35A5-40EE-A143-1969D8A824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36DB00C-04D9-4BF4-AB37-F66BC13CA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B8610C0-710C-4A19-A2CF-CDEA06BD2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CA19CB-F0BF-4784-B7A8-14486413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63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5D87B4-7CF1-4B1F-A3EB-1B221B78A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20BFD4F-753F-4C65-8E93-CA4B1AEFA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08FDF9-4E80-41C0-8407-7F9B9A37D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D4D931-61A4-4A4C-BDA4-C5424306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23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C0F54FC-6AAE-4F57-A75D-2BCA974A2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D29E697-7FE0-451A-A87F-07ED936D2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7BE4D2-EA18-4892-B785-D9AFCA7F4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817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947B1-4298-4753-809E-7109491F6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ABBAE1-FB4F-4760-87B2-C0BAE83F2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DBAE14-7273-466C-BB91-3B33D92B7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BA059C-BA4C-40FA-927A-D2889388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9AE371-5B72-43C7-A6C6-EB841746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E09B76-4036-4726-90B1-4D6A444B0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67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73300-5D85-48D3-B447-1D2947442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CA0941A-EDC3-4C0D-A55A-C70EBC1DE2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E5A9F5D-37CA-455E-B439-17A05700E7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B62F33-7434-45A9-A462-370B6C801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CCD269-8864-420D-BC5E-DB7550707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398936-C0DD-4D8C-8C7F-EBDCCC249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2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21661B6-0568-4C64-B5D5-FF592E6A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CAAFB43-977F-4315-933B-D17E76B11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0E2FE4-2F6E-44A7-8103-7ADE5083B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7AED3-D84A-43FE-BF1F-F05B6BA1B35A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8ADCDC-3150-41B0-BC3C-AC6F80E7B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A600C1-D1A9-4D00-81BD-AB2A12836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F861-9088-499A-8888-EDBAC4C5B7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00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microsoft.com/office/2007/relationships/hdphoto" Target="../media/hdphoto2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3.png"/><Relationship Id="rId3" Type="http://schemas.openxmlformats.org/officeDocument/2006/relationships/image" Target="../media/image3.png"/><Relationship Id="rId21" Type="http://schemas.openxmlformats.org/officeDocument/2006/relationships/image" Target="../media/image26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0.png"/><Relationship Id="rId50" Type="http://schemas.openxmlformats.org/officeDocument/2006/relationships/image" Target="../media/image8.png"/><Relationship Id="rId7" Type="http://schemas.openxmlformats.org/officeDocument/2006/relationships/image" Target="../media/image9.png"/><Relationship Id="rId12" Type="http://schemas.microsoft.com/office/2007/relationships/hdphoto" Target="../media/hdphoto2.wdp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microsoft.com/office/2007/relationships/hdphoto" Target="../media/hdphoto3.wdp"/><Relationship Id="rId38" Type="http://schemas.openxmlformats.org/officeDocument/2006/relationships/image" Target="../media/image42.png"/><Relationship Id="rId46" Type="http://schemas.openxmlformats.org/officeDocument/2006/relationships/image" Target="../media/image49.png"/><Relationship Id="rId2" Type="http://schemas.openxmlformats.org/officeDocument/2006/relationships/image" Target="../media/image2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41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11" Type="http://schemas.openxmlformats.org/officeDocument/2006/relationships/image" Target="../media/image15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8.png"/><Relationship Id="rId5" Type="http://schemas.openxmlformats.org/officeDocument/2006/relationships/image" Target="../media/image12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svg"/><Relationship Id="rId36" Type="http://schemas.openxmlformats.org/officeDocument/2006/relationships/image" Target="../media/image40.png"/><Relationship Id="rId49" Type="http://schemas.openxmlformats.org/officeDocument/2006/relationships/image" Target="../media/image6.png"/><Relationship Id="rId10" Type="http://schemas.openxmlformats.org/officeDocument/2006/relationships/image" Target="../media/image17.sv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4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sv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.png"/><Relationship Id="rId8" Type="http://schemas.openxmlformats.org/officeDocument/2006/relationships/image" Target="../media/image10.svg"/><Relationship Id="rId5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microsoft.com/office/2007/relationships/hdphoto" Target="../media/hdphoto2.wdp"/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15.png"/><Relationship Id="rId2" Type="http://schemas.openxmlformats.org/officeDocument/2006/relationships/image" Target="../media/image11.png"/><Relationship Id="rId16" Type="http://schemas.openxmlformats.org/officeDocument/2006/relationships/image" Target="../media/image50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44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10" Type="http://schemas.openxmlformats.org/officeDocument/2006/relationships/image" Target="../media/image43.png"/><Relationship Id="rId19" Type="http://schemas.openxmlformats.org/officeDocument/2006/relationships/image" Target="../media/image48.png"/><Relationship Id="rId4" Type="http://schemas.openxmlformats.org/officeDocument/2006/relationships/image" Target="../media/image13.sv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chemeClr val="accent6">
                <a:lumMod val="50000"/>
              </a:schemeClr>
            </a:gs>
            <a:gs pos="14000">
              <a:schemeClr val="accent6">
                <a:lumMod val="50000"/>
              </a:schemeClr>
            </a:gs>
            <a:gs pos="37000">
              <a:schemeClr val="accent6"/>
            </a:gs>
            <a:gs pos="81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hy.land/wp-content/uploads/2022/08/Flyer-Ru%E2%95%A0e%CC%82gen-Stralsund_Umschlag.png">
            <a:extLst>
              <a:ext uri="{FF2B5EF4-FFF2-40B4-BE49-F238E27FC236}">
                <a16:creationId xmlns:a16="http://schemas.microsoft.com/office/drawing/2014/main" id="{55A3CC16-51BD-4107-A61C-5C9392ECD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/>
        </p:blipFill>
        <p:spPr bwMode="auto">
          <a:xfrm>
            <a:off x="-10245" y="0"/>
            <a:ext cx="12202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22C3F68-669B-4924-8317-E7DB7857C5C3}"/>
              </a:ext>
            </a:extLst>
          </p:cNvPr>
          <p:cNvSpPr txBox="1"/>
          <p:nvPr/>
        </p:nvSpPr>
        <p:spPr>
          <a:xfrm rot="20862800">
            <a:off x="-575509" y="-4235090"/>
            <a:ext cx="8921552" cy="11997379"/>
          </a:xfrm>
          <a:custGeom>
            <a:avLst/>
            <a:gdLst/>
            <a:ahLst/>
            <a:cxnLst/>
            <a:rect l="l" t="t" r="r" b="b"/>
            <a:pathLst>
              <a:path w="13970504" h="11571246">
                <a:moveTo>
                  <a:pt x="2776866" y="5024414"/>
                </a:moveTo>
                <a:lnTo>
                  <a:pt x="2490202" y="5024414"/>
                </a:lnTo>
                <a:lnTo>
                  <a:pt x="2386342" y="5573328"/>
                </a:lnTo>
                <a:lnTo>
                  <a:pt x="2234126" y="5024414"/>
                </a:lnTo>
                <a:lnTo>
                  <a:pt x="1947001" y="5024414"/>
                </a:lnTo>
                <a:lnTo>
                  <a:pt x="1795162" y="5574061"/>
                </a:lnTo>
                <a:lnTo>
                  <a:pt x="1691417" y="5024414"/>
                </a:lnTo>
                <a:lnTo>
                  <a:pt x="1403256" y="5024414"/>
                </a:lnTo>
                <a:lnTo>
                  <a:pt x="1621692" y="6006233"/>
                </a:lnTo>
                <a:lnTo>
                  <a:pt x="1919197" y="6006233"/>
                </a:lnTo>
                <a:lnTo>
                  <a:pt x="2090730" y="5388076"/>
                </a:lnTo>
                <a:lnTo>
                  <a:pt x="2262934" y="6006233"/>
                </a:lnTo>
                <a:lnTo>
                  <a:pt x="2560439" y="6006233"/>
                </a:lnTo>
                <a:close/>
                <a:moveTo>
                  <a:pt x="3308294" y="5278910"/>
                </a:moveTo>
                <a:lnTo>
                  <a:pt x="3416664" y="5631856"/>
                </a:lnTo>
                <a:lnTo>
                  <a:pt x="3201054" y="5631856"/>
                </a:lnTo>
                <a:close/>
                <a:moveTo>
                  <a:pt x="3477483" y="5024414"/>
                </a:moveTo>
                <a:lnTo>
                  <a:pt x="3146555" y="5024414"/>
                </a:lnTo>
                <a:lnTo>
                  <a:pt x="2777535" y="6006233"/>
                </a:lnTo>
                <a:lnTo>
                  <a:pt x="3087305" y="6006233"/>
                </a:lnTo>
                <a:lnTo>
                  <a:pt x="3135159" y="5844160"/>
                </a:lnTo>
                <a:lnTo>
                  <a:pt x="3479597" y="5844159"/>
                </a:lnTo>
                <a:lnTo>
                  <a:pt x="3528717" y="6006234"/>
                </a:lnTo>
                <a:lnTo>
                  <a:pt x="3846419" y="6006233"/>
                </a:lnTo>
                <a:close/>
                <a:moveTo>
                  <a:pt x="4575949" y="5047039"/>
                </a:moveTo>
                <a:cubicBezTo>
                  <a:pt x="4515380" y="5020794"/>
                  <a:pt x="4438048" y="5007671"/>
                  <a:pt x="4343951" y="5007671"/>
                </a:cubicBezTo>
                <a:cubicBezTo>
                  <a:pt x="4241706" y="5007671"/>
                  <a:pt x="4161228" y="5020508"/>
                  <a:pt x="4102515" y="5046180"/>
                </a:cubicBezTo>
                <a:cubicBezTo>
                  <a:pt x="4043802" y="5071853"/>
                  <a:pt x="3999824" y="5107125"/>
                  <a:pt x="3970579" y="5151997"/>
                </a:cubicBezTo>
                <a:cubicBezTo>
                  <a:pt x="3941334" y="5196869"/>
                  <a:pt x="3926711" y="5244531"/>
                  <a:pt x="3926712" y="5294984"/>
                </a:cubicBezTo>
                <a:cubicBezTo>
                  <a:pt x="3926711" y="5371779"/>
                  <a:pt x="3955287" y="5434956"/>
                  <a:pt x="4012437" y="5484517"/>
                </a:cubicBezTo>
                <a:cubicBezTo>
                  <a:pt x="4069140" y="5534076"/>
                  <a:pt x="4164018" y="5573813"/>
                  <a:pt x="4297071" y="5603728"/>
                </a:cubicBezTo>
                <a:cubicBezTo>
                  <a:pt x="4378330" y="5621587"/>
                  <a:pt x="4430123" y="5640563"/>
                  <a:pt x="4452447" y="5660654"/>
                </a:cubicBezTo>
                <a:cubicBezTo>
                  <a:pt x="4474771" y="5680746"/>
                  <a:pt x="4485933" y="5703517"/>
                  <a:pt x="4485933" y="5728966"/>
                </a:cubicBezTo>
                <a:cubicBezTo>
                  <a:pt x="4485933" y="5755756"/>
                  <a:pt x="4474213" y="5779308"/>
                  <a:pt x="4450773" y="5799622"/>
                </a:cubicBezTo>
                <a:cubicBezTo>
                  <a:pt x="4427332" y="5819938"/>
                  <a:pt x="4393958" y="5830095"/>
                  <a:pt x="4350648" y="5830095"/>
                </a:cubicBezTo>
                <a:cubicBezTo>
                  <a:pt x="4292606" y="5830095"/>
                  <a:pt x="4247957" y="5810227"/>
                  <a:pt x="4216704" y="5770490"/>
                </a:cubicBezTo>
                <a:cubicBezTo>
                  <a:pt x="4197504" y="5745933"/>
                  <a:pt x="4184780" y="5710214"/>
                  <a:pt x="4178529" y="5663334"/>
                </a:cubicBezTo>
                <a:lnTo>
                  <a:pt x="3889876" y="5681416"/>
                </a:lnTo>
                <a:cubicBezTo>
                  <a:pt x="3898360" y="5780536"/>
                  <a:pt x="3934748" y="5862242"/>
                  <a:pt x="3999042" y="5926536"/>
                </a:cubicBezTo>
                <a:cubicBezTo>
                  <a:pt x="4063336" y="5990830"/>
                  <a:pt x="4178975" y="6022976"/>
                  <a:pt x="4345960" y="6022976"/>
                </a:cubicBezTo>
                <a:cubicBezTo>
                  <a:pt x="4441062" y="6022976"/>
                  <a:pt x="4519866" y="6009247"/>
                  <a:pt x="4582374" y="5981788"/>
                </a:cubicBezTo>
                <a:cubicBezTo>
                  <a:pt x="4644882" y="5954330"/>
                  <a:pt x="4693549" y="5914035"/>
                  <a:pt x="4728375" y="5860903"/>
                </a:cubicBezTo>
                <a:cubicBezTo>
                  <a:pt x="4763200" y="5807771"/>
                  <a:pt x="4780613" y="5749728"/>
                  <a:pt x="4780613" y="5686774"/>
                </a:cubicBezTo>
                <a:cubicBezTo>
                  <a:pt x="4780613" y="5633196"/>
                  <a:pt x="4767554" y="5584752"/>
                  <a:pt x="4741434" y="5541443"/>
                </a:cubicBezTo>
                <a:cubicBezTo>
                  <a:pt x="4715315" y="5498134"/>
                  <a:pt x="4673569" y="5461857"/>
                  <a:pt x="4616195" y="5432612"/>
                </a:cubicBezTo>
                <a:cubicBezTo>
                  <a:pt x="4558822" y="5403368"/>
                  <a:pt x="4463832" y="5374458"/>
                  <a:pt x="4331226" y="5345883"/>
                </a:cubicBezTo>
                <a:cubicBezTo>
                  <a:pt x="4277648" y="5334721"/>
                  <a:pt x="4243716" y="5322666"/>
                  <a:pt x="4229428" y="5309718"/>
                </a:cubicBezTo>
                <a:cubicBezTo>
                  <a:pt x="4214694" y="5297216"/>
                  <a:pt x="4207327" y="5283152"/>
                  <a:pt x="4207327" y="5267525"/>
                </a:cubicBezTo>
                <a:cubicBezTo>
                  <a:pt x="4207327" y="5246094"/>
                  <a:pt x="4216257" y="5227899"/>
                  <a:pt x="4234116" y="5212942"/>
                </a:cubicBezTo>
                <a:cubicBezTo>
                  <a:pt x="4251975" y="5197985"/>
                  <a:pt x="4278541" y="5190506"/>
                  <a:pt x="4313813" y="5190506"/>
                </a:cubicBezTo>
                <a:cubicBezTo>
                  <a:pt x="4356676" y="5190507"/>
                  <a:pt x="4390274" y="5200552"/>
                  <a:pt x="4414607" y="5220644"/>
                </a:cubicBezTo>
                <a:cubicBezTo>
                  <a:pt x="4438941" y="5240736"/>
                  <a:pt x="4454903" y="5272883"/>
                  <a:pt x="4462493" y="5317085"/>
                </a:cubicBezTo>
                <a:lnTo>
                  <a:pt x="4748466" y="5300341"/>
                </a:lnTo>
                <a:cubicBezTo>
                  <a:pt x="4735965" y="5198543"/>
                  <a:pt x="4696786" y="5124315"/>
                  <a:pt x="4630929" y="5077658"/>
                </a:cubicBezTo>
                <a:cubicBezTo>
                  <a:pt x="4614465" y="5065993"/>
                  <a:pt x="4596138" y="5055787"/>
                  <a:pt x="4575949" y="5047039"/>
                </a:cubicBezTo>
                <a:close/>
                <a:moveTo>
                  <a:pt x="5566549" y="5047038"/>
                </a:moveTo>
                <a:cubicBezTo>
                  <a:pt x="5505981" y="5020794"/>
                  <a:pt x="5428648" y="5007671"/>
                  <a:pt x="5334551" y="5007671"/>
                </a:cubicBezTo>
                <a:cubicBezTo>
                  <a:pt x="5232306" y="5007671"/>
                  <a:pt x="5151828" y="5020508"/>
                  <a:pt x="5093115" y="5046180"/>
                </a:cubicBezTo>
                <a:cubicBezTo>
                  <a:pt x="5034402" y="5071853"/>
                  <a:pt x="4990423" y="5107125"/>
                  <a:pt x="4961179" y="5151997"/>
                </a:cubicBezTo>
                <a:cubicBezTo>
                  <a:pt x="4931934" y="5196869"/>
                  <a:pt x="4917311" y="5244531"/>
                  <a:pt x="4917312" y="5294984"/>
                </a:cubicBezTo>
                <a:cubicBezTo>
                  <a:pt x="4917312" y="5371779"/>
                  <a:pt x="4945887" y="5434957"/>
                  <a:pt x="5003037" y="5484516"/>
                </a:cubicBezTo>
                <a:cubicBezTo>
                  <a:pt x="5059740" y="5534076"/>
                  <a:pt x="5154618" y="5573813"/>
                  <a:pt x="5287671" y="5603728"/>
                </a:cubicBezTo>
                <a:cubicBezTo>
                  <a:pt x="5368931" y="5621587"/>
                  <a:pt x="5420723" y="5640563"/>
                  <a:pt x="5443047" y="5660655"/>
                </a:cubicBezTo>
                <a:cubicBezTo>
                  <a:pt x="5465371" y="5680747"/>
                  <a:pt x="5476533" y="5703517"/>
                  <a:pt x="5476534" y="5728967"/>
                </a:cubicBezTo>
                <a:cubicBezTo>
                  <a:pt x="5476533" y="5755755"/>
                  <a:pt x="5464813" y="5779308"/>
                  <a:pt x="5441373" y="5799623"/>
                </a:cubicBezTo>
                <a:cubicBezTo>
                  <a:pt x="5417932" y="5819938"/>
                  <a:pt x="5384558" y="5830096"/>
                  <a:pt x="5341248" y="5830095"/>
                </a:cubicBezTo>
                <a:cubicBezTo>
                  <a:pt x="5283206" y="5830095"/>
                  <a:pt x="5238557" y="5810227"/>
                  <a:pt x="5207303" y="5770489"/>
                </a:cubicBezTo>
                <a:cubicBezTo>
                  <a:pt x="5188104" y="5745933"/>
                  <a:pt x="5175380" y="5710214"/>
                  <a:pt x="5169129" y="5663333"/>
                </a:cubicBezTo>
                <a:lnTo>
                  <a:pt x="4880477" y="5681416"/>
                </a:lnTo>
                <a:cubicBezTo>
                  <a:pt x="4888960" y="5780535"/>
                  <a:pt x="4925348" y="5862242"/>
                  <a:pt x="4989642" y="5926536"/>
                </a:cubicBezTo>
                <a:cubicBezTo>
                  <a:pt x="5053936" y="5990830"/>
                  <a:pt x="5169575" y="6022977"/>
                  <a:pt x="5336561" y="6022977"/>
                </a:cubicBezTo>
                <a:cubicBezTo>
                  <a:pt x="5431662" y="6022976"/>
                  <a:pt x="5510466" y="6009247"/>
                  <a:pt x="5572974" y="5981788"/>
                </a:cubicBezTo>
                <a:cubicBezTo>
                  <a:pt x="5635482" y="5954330"/>
                  <a:pt x="5684148" y="5914034"/>
                  <a:pt x="5718974" y="5860903"/>
                </a:cubicBezTo>
                <a:cubicBezTo>
                  <a:pt x="5753800" y="5807771"/>
                  <a:pt x="5771213" y="5749728"/>
                  <a:pt x="5771213" y="5686774"/>
                </a:cubicBezTo>
                <a:cubicBezTo>
                  <a:pt x="5771213" y="5633196"/>
                  <a:pt x="5758153" y="5584752"/>
                  <a:pt x="5732034" y="5541443"/>
                </a:cubicBezTo>
                <a:cubicBezTo>
                  <a:pt x="5705914" y="5498134"/>
                  <a:pt x="5664168" y="5461857"/>
                  <a:pt x="5606795" y="5432613"/>
                </a:cubicBezTo>
                <a:cubicBezTo>
                  <a:pt x="5549422" y="5403368"/>
                  <a:pt x="5454432" y="5374458"/>
                  <a:pt x="5321826" y="5345883"/>
                </a:cubicBezTo>
                <a:cubicBezTo>
                  <a:pt x="5268248" y="5334721"/>
                  <a:pt x="5234316" y="5322666"/>
                  <a:pt x="5220028" y="5309718"/>
                </a:cubicBezTo>
                <a:cubicBezTo>
                  <a:pt x="5205294" y="5297216"/>
                  <a:pt x="5197927" y="5283152"/>
                  <a:pt x="5197927" y="5267525"/>
                </a:cubicBezTo>
                <a:cubicBezTo>
                  <a:pt x="5197927" y="5246094"/>
                  <a:pt x="5206857" y="5227900"/>
                  <a:pt x="5224717" y="5212942"/>
                </a:cubicBezTo>
                <a:cubicBezTo>
                  <a:pt x="5242575" y="5197985"/>
                  <a:pt x="5269141" y="5190506"/>
                  <a:pt x="5304414" y="5190506"/>
                </a:cubicBezTo>
                <a:cubicBezTo>
                  <a:pt x="5347276" y="5190506"/>
                  <a:pt x="5380874" y="5200552"/>
                  <a:pt x="5405208" y="5220644"/>
                </a:cubicBezTo>
                <a:cubicBezTo>
                  <a:pt x="5429542" y="5240736"/>
                  <a:pt x="5445502" y="5272883"/>
                  <a:pt x="5453093" y="5317085"/>
                </a:cubicBezTo>
                <a:lnTo>
                  <a:pt x="5739066" y="5300342"/>
                </a:lnTo>
                <a:cubicBezTo>
                  <a:pt x="5726564" y="5198543"/>
                  <a:pt x="5687386" y="5124315"/>
                  <a:pt x="5621529" y="5077657"/>
                </a:cubicBezTo>
                <a:cubicBezTo>
                  <a:pt x="5605065" y="5065993"/>
                  <a:pt x="5586738" y="5055787"/>
                  <a:pt x="5566549" y="5047038"/>
                </a:cubicBezTo>
                <a:close/>
                <a:moveTo>
                  <a:pt x="6736363" y="5024415"/>
                </a:moveTo>
                <a:lnTo>
                  <a:pt x="5923315" y="5024414"/>
                </a:lnTo>
                <a:lnTo>
                  <a:pt x="5923315" y="6006233"/>
                </a:lnTo>
                <a:lnTo>
                  <a:pt x="6751097" y="6006233"/>
                </a:lnTo>
                <a:lnTo>
                  <a:pt x="6751097" y="5783884"/>
                </a:lnTo>
                <a:lnTo>
                  <a:pt x="6227371" y="5783884"/>
                </a:lnTo>
                <a:lnTo>
                  <a:pt x="6227371" y="5590333"/>
                </a:lnTo>
                <a:lnTo>
                  <a:pt x="6699528" y="5590333"/>
                </a:lnTo>
                <a:lnTo>
                  <a:pt x="6699528" y="5390085"/>
                </a:lnTo>
                <a:lnTo>
                  <a:pt x="6227371" y="5390085"/>
                </a:lnTo>
                <a:lnTo>
                  <a:pt x="6227371" y="5234039"/>
                </a:lnTo>
                <a:lnTo>
                  <a:pt x="6736363" y="5234039"/>
                </a:lnTo>
                <a:close/>
                <a:moveTo>
                  <a:pt x="7469788" y="5248103"/>
                </a:moveTo>
                <a:cubicBezTo>
                  <a:pt x="7489880" y="5265069"/>
                  <a:pt x="7499926" y="5289403"/>
                  <a:pt x="7499926" y="5321103"/>
                </a:cubicBezTo>
                <a:cubicBezTo>
                  <a:pt x="7499926" y="5342534"/>
                  <a:pt x="7493563" y="5361510"/>
                  <a:pt x="7480839" y="5378030"/>
                </a:cubicBezTo>
                <a:cubicBezTo>
                  <a:pt x="7468113" y="5394550"/>
                  <a:pt x="7451705" y="5404819"/>
                  <a:pt x="7431614" y="5408837"/>
                </a:cubicBezTo>
                <a:cubicBezTo>
                  <a:pt x="7391876" y="5417767"/>
                  <a:pt x="7365087" y="5422232"/>
                  <a:pt x="7351246" y="5422232"/>
                </a:cubicBezTo>
                <a:lnTo>
                  <a:pt x="7223328" y="5422232"/>
                </a:lnTo>
                <a:lnTo>
                  <a:pt x="7223329" y="5222653"/>
                </a:lnTo>
                <a:lnTo>
                  <a:pt x="7356604" y="5222653"/>
                </a:lnTo>
                <a:cubicBezTo>
                  <a:pt x="7411968" y="5222653"/>
                  <a:pt x="7449696" y="5231137"/>
                  <a:pt x="7469788" y="5248103"/>
                </a:cubicBezTo>
                <a:close/>
                <a:moveTo>
                  <a:pt x="7639229" y="5048524"/>
                </a:moveTo>
                <a:cubicBezTo>
                  <a:pt x="7589669" y="5032451"/>
                  <a:pt x="7518008" y="5024414"/>
                  <a:pt x="7424246" y="5024414"/>
                </a:cubicBezTo>
                <a:lnTo>
                  <a:pt x="6918603" y="5024414"/>
                </a:lnTo>
                <a:lnTo>
                  <a:pt x="6918603" y="6006233"/>
                </a:lnTo>
                <a:lnTo>
                  <a:pt x="7223329" y="6006233"/>
                </a:lnTo>
                <a:lnTo>
                  <a:pt x="7223329" y="5607746"/>
                </a:lnTo>
                <a:lnTo>
                  <a:pt x="7250118" y="5607746"/>
                </a:lnTo>
                <a:cubicBezTo>
                  <a:pt x="7277800" y="5607746"/>
                  <a:pt x="7302579" y="5615336"/>
                  <a:pt x="7324457" y="5630517"/>
                </a:cubicBezTo>
                <a:cubicBezTo>
                  <a:pt x="7340531" y="5642126"/>
                  <a:pt x="7358837" y="5667352"/>
                  <a:pt x="7379375" y="5706196"/>
                </a:cubicBezTo>
                <a:lnTo>
                  <a:pt x="7541543" y="6006234"/>
                </a:lnTo>
                <a:lnTo>
                  <a:pt x="7884349" y="6006233"/>
                </a:lnTo>
                <a:lnTo>
                  <a:pt x="7737428" y="5721736"/>
                </a:lnTo>
                <a:cubicBezTo>
                  <a:pt x="7730291" y="5707435"/>
                  <a:pt x="7716125" y="5687100"/>
                  <a:pt x="7694931" y="5660733"/>
                </a:cubicBezTo>
                <a:cubicBezTo>
                  <a:pt x="7673737" y="5634366"/>
                  <a:pt x="7657562" y="5617161"/>
                  <a:pt x="7646407" y="5609117"/>
                </a:cubicBezTo>
                <a:cubicBezTo>
                  <a:pt x="7629894" y="5597055"/>
                  <a:pt x="7603569" y="5584989"/>
                  <a:pt x="7567432" y="5572920"/>
                </a:cubicBezTo>
                <a:cubicBezTo>
                  <a:pt x="7612555" y="5562651"/>
                  <a:pt x="7648071" y="5549703"/>
                  <a:pt x="7673981" y="5534076"/>
                </a:cubicBezTo>
                <a:cubicBezTo>
                  <a:pt x="7714632" y="5509520"/>
                  <a:pt x="7746573" y="5477484"/>
                  <a:pt x="7769805" y="5437970"/>
                </a:cubicBezTo>
                <a:cubicBezTo>
                  <a:pt x="7793035" y="5398457"/>
                  <a:pt x="7804651" y="5351464"/>
                  <a:pt x="7804651" y="5296993"/>
                </a:cubicBezTo>
                <a:cubicBezTo>
                  <a:pt x="7804651" y="5234485"/>
                  <a:pt x="7789471" y="5181465"/>
                  <a:pt x="7759110" y="5137933"/>
                </a:cubicBezTo>
                <a:cubicBezTo>
                  <a:pt x="7728749" y="5094401"/>
                  <a:pt x="7688789" y="5064598"/>
                  <a:pt x="7639229" y="5048524"/>
                </a:cubicBezTo>
                <a:close/>
                <a:moveTo>
                  <a:pt x="8614548" y="5047038"/>
                </a:moveTo>
                <a:cubicBezTo>
                  <a:pt x="8553980" y="5020794"/>
                  <a:pt x="8476648" y="5007671"/>
                  <a:pt x="8382551" y="5007671"/>
                </a:cubicBezTo>
                <a:cubicBezTo>
                  <a:pt x="8280306" y="5007671"/>
                  <a:pt x="8199827" y="5020508"/>
                  <a:pt x="8141115" y="5046180"/>
                </a:cubicBezTo>
                <a:cubicBezTo>
                  <a:pt x="8082401" y="5071853"/>
                  <a:pt x="8038423" y="5107126"/>
                  <a:pt x="8009178" y="5151997"/>
                </a:cubicBezTo>
                <a:cubicBezTo>
                  <a:pt x="7979934" y="5196869"/>
                  <a:pt x="7965311" y="5244531"/>
                  <a:pt x="7965311" y="5294984"/>
                </a:cubicBezTo>
                <a:cubicBezTo>
                  <a:pt x="7965311" y="5371779"/>
                  <a:pt x="7993886" y="5434957"/>
                  <a:pt x="8051036" y="5484516"/>
                </a:cubicBezTo>
                <a:cubicBezTo>
                  <a:pt x="8107740" y="5534076"/>
                  <a:pt x="8202618" y="5573813"/>
                  <a:pt x="8335670" y="5603728"/>
                </a:cubicBezTo>
                <a:cubicBezTo>
                  <a:pt x="8416930" y="5621587"/>
                  <a:pt x="8468722" y="5640563"/>
                  <a:pt x="8491047" y="5660655"/>
                </a:cubicBezTo>
                <a:cubicBezTo>
                  <a:pt x="8513371" y="5680746"/>
                  <a:pt x="8524533" y="5703517"/>
                  <a:pt x="8524533" y="5728967"/>
                </a:cubicBezTo>
                <a:cubicBezTo>
                  <a:pt x="8524533" y="5755756"/>
                  <a:pt x="8512813" y="5779308"/>
                  <a:pt x="8489372" y="5799623"/>
                </a:cubicBezTo>
                <a:cubicBezTo>
                  <a:pt x="8465932" y="5819938"/>
                  <a:pt x="8432557" y="5830095"/>
                  <a:pt x="8389248" y="5830095"/>
                </a:cubicBezTo>
                <a:cubicBezTo>
                  <a:pt x="8331205" y="5830095"/>
                  <a:pt x="8286557" y="5810227"/>
                  <a:pt x="8255303" y="5770489"/>
                </a:cubicBezTo>
                <a:cubicBezTo>
                  <a:pt x="8236104" y="5745933"/>
                  <a:pt x="8223379" y="5710214"/>
                  <a:pt x="8217128" y="5663333"/>
                </a:cubicBezTo>
                <a:lnTo>
                  <a:pt x="7928476" y="5681416"/>
                </a:lnTo>
                <a:cubicBezTo>
                  <a:pt x="7936959" y="5780536"/>
                  <a:pt x="7973348" y="5862242"/>
                  <a:pt x="8037642" y="5926536"/>
                </a:cubicBezTo>
                <a:cubicBezTo>
                  <a:pt x="8101936" y="5990830"/>
                  <a:pt x="8217575" y="6022976"/>
                  <a:pt x="8384560" y="6022976"/>
                </a:cubicBezTo>
                <a:cubicBezTo>
                  <a:pt x="8479661" y="6022977"/>
                  <a:pt x="8558466" y="6009247"/>
                  <a:pt x="8620973" y="5981788"/>
                </a:cubicBezTo>
                <a:cubicBezTo>
                  <a:pt x="8683481" y="5954329"/>
                  <a:pt x="8732148" y="5914034"/>
                  <a:pt x="8766974" y="5860903"/>
                </a:cubicBezTo>
                <a:cubicBezTo>
                  <a:pt x="8801800" y="5807771"/>
                  <a:pt x="8819212" y="5749728"/>
                  <a:pt x="8819212" y="5686774"/>
                </a:cubicBezTo>
                <a:cubicBezTo>
                  <a:pt x="8819213" y="5633196"/>
                  <a:pt x="8806153" y="5584752"/>
                  <a:pt x="8780034" y="5541443"/>
                </a:cubicBezTo>
                <a:cubicBezTo>
                  <a:pt x="8753914" y="5498134"/>
                  <a:pt x="8712168" y="5461857"/>
                  <a:pt x="8654795" y="5432612"/>
                </a:cubicBezTo>
                <a:cubicBezTo>
                  <a:pt x="8597422" y="5403368"/>
                  <a:pt x="8502431" y="5374458"/>
                  <a:pt x="8369826" y="5345883"/>
                </a:cubicBezTo>
                <a:cubicBezTo>
                  <a:pt x="8316248" y="5334721"/>
                  <a:pt x="8282315" y="5322666"/>
                  <a:pt x="8268028" y="5309718"/>
                </a:cubicBezTo>
                <a:cubicBezTo>
                  <a:pt x="8253294" y="5297216"/>
                  <a:pt x="8245926" y="5283152"/>
                  <a:pt x="8245926" y="5267525"/>
                </a:cubicBezTo>
                <a:cubicBezTo>
                  <a:pt x="8245926" y="5246094"/>
                  <a:pt x="8254856" y="5227900"/>
                  <a:pt x="8272715" y="5212942"/>
                </a:cubicBezTo>
                <a:cubicBezTo>
                  <a:pt x="8290575" y="5197985"/>
                  <a:pt x="8317141" y="5190507"/>
                  <a:pt x="8352413" y="5190506"/>
                </a:cubicBezTo>
                <a:cubicBezTo>
                  <a:pt x="8395276" y="5190506"/>
                  <a:pt x="8428873" y="5200552"/>
                  <a:pt x="8453207" y="5220644"/>
                </a:cubicBezTo>
                <a:cubicBezTo>
                  <a:pt x="8477540" y="5240736"/>
                  <a:pt x="8493502" y="5272883"/>
                  <a:pt x="8501092" y="5317085"/>
                </a:cubicBezTo>
                <a:lnTo>
                  <a:pt x="8787066" y="5300342"/>
                </a:lnTo>
                <a:cubicBezTo>
                  <a:pt x="8774564" y="5198543"/>
                  <a:pt x="8735385" y="5124315"/>
                  <a:pt x="8669529" y="5077657"/>
                </a:cubicBezTo>
                <a:cubicBezTo>
                  <a:pt x="8653064" y="5065993"/>
                  <a:pt x="8634738" y="5055787"/>
                  <a:pt x="8614548" y="5047038"/>
                </a:cubicBezTo>
                <a:close/>
                <a:moveTo>
                  <a:pt x="9825216" y="5024415"/>
                </a:moveTo>
                <a:lnTo>
                  <a:pt x="8903003" y="5024414"/>
                </a:lnTo>
                <a:lnTo>
                  <a:pt x="8903003" y="5266855"/>
                </a:lnTo>
                <a:lnTo>
                  <a:pt x="9212416" y="5266855"/>
                </a:lnTo>
                <a:lnTo>
                  <a:pt x="9212416" y="6006234"/>
                </a:lnTo>
                <a:lnTo>
                  <a:pt x="9515803" y="6006233"/>
                </a:lnTo>
                <a:lnTo>
                  <a:pt x="9515803" y="5266855"/>
                </a:lnTo>
                <a:lnTo>
                  <a:pt x="9825216" y="5266855"/>
                </a:lnTo>
                <a:close/>
                <a:moveTo>
                  <a:pt x="10468907" y="5253377"/>
                </a:moveTo>
                <a:cubicBezTo>
                  <a:pt x="10494190" y="5264037"/>
                  <a:pt x="10516151" y="5280027"/>
                  <a:pt x="10534791" y="5301346"/>
                </a:cubicBezTo>
                <a:cubicBezTo>
                  <a:pt x="10572072" y="5343985"/>
                  <a:pt x="10590713" y="5411516"/>
                  <a:pt x="10590713" y="5503938"/>
                </a:cubicBezTo>
                <a:cubicBezTo>
                  <a:pt x="10590713" y="5613774"/>
                  <a:pt x="10572853" y="5689899"/>
                  <a:pt x="10537136" y="5732315"/>
                </a:cubicBezTo>
                <a:cubicBezTo>
                  <a:pt x="10501417" y="5774731"/>
                  <a:pt x="10450964" y="5795939"/>
                  <a:pt x="10385777" y="5795939"/>
                </a:cubicBezTo>
                <a:cubicBezTo>
                  <a:pt x="10322376" y="5795939"/>
                  <a:pt x="10272258" y="5774285"/>
                  <a:pt x="10235423" y="5730976"/>
                </a:cubicBezTo>
                <a:cubicBezTo>
                  <a:pt x="10198588" y="5687667"/>
                  <a:pt x="10180171" y="5616452"/>
                  <a:pt x="10180171" y="5517333"/>
                </a:cubicBezTo>
                <a:cubicBezTo>
                  <a:pt x="10180171" y="5417320"/>
                  <a:pt x="10198700" y="5345660"/>
                  <a:pt x="10235759" y="5302351"/>
                </a:cubicBezTo>
                <a:cubicBezTo>
                  <a:pt x="10272817" y="5259042"/>
                  <a:pt x="10321929" y="5237387"/>
                  <a:pt x="10383098" y="5237387"/>
                </a:cubicBezTo>
                <a:cubicBezTo>
                  <a:pt x="10415022" y="5237387"/>
                  <a:pt x="10443625" y="5242717"/>
                  <a:pt x="10468907" y="5253377"/>
                </a:cubicBezTo>
                <a:close/>
                <a:moveTo>
                  <a:pt x="10688158" y="5081696"/>
                </a:moveTo>
                <a:cubicBezTo>
                  <a:pt x="10607792" y="5032346"/>
                  <a:pt x="10506328" y="5007671"/>
                  <a:pt x="10383767" y="5007671"/>
                </a:cubicBezTo>
                <a:cubicBezTo>
                  <a:pt x="10224373" y="5007671"/>
                  <a:pt x="10100027" y="5052319"/>
                  <a:pt x="10010730" y="5141616"/>
                </a:cubicBezTo>
                <a:cubicBezTo>
                  <a:pt x="9921433" y="5230913"/>
                  <a:pt x="9876785" y="5355706"/>
                  <a:pt x="9876785" y="5515994"/>
                </a:cubicBezTo>
                <a:cubicBezTo>
                  <a:pt x="9876785" y="5630740"/>
                  <a:pt x="9899332" y="5726288"/>
                  <a:pt x="9944427" y="5802636"/>
                </a:cubicBezTo>
                <a:cubicBezTo>
                  <a:pt x="9989522" y="5878985"/>
                  <a:pt x="10048346" y="5934796"/>
                  <a:pt x="10120900" y="5970068"/>
                </a:cubicBezTo>
                <a:cubicBezTo>
                  <a:pt x="10193454" y="6005340"/>
                  <a:pt x="10285095" y="6022977"/>
                  <a:pt x="10395823" y="6022976"/>
                </a:cubicBezTo>
                <a:cubicBezTo>
                  <a:pt x="10504765" y="6022976"/>
                  <a:pt x="10595736" y="6002550"/>
                  <a:pt x="10668737" y="5961696"/>
                </a:cubicBezTo>
                <a:cubicBezTo>
                  <a:pt x="10741736" y="5920843"/>
                  <a:pt x="10797548" y="5863693"/>
                  <a:pt x="10836168" y="5790246"/>
                </a:cubicBezTo>
                <a:cubicBezTo>
                  <a:pt x="10874788" y="5716799"/>
                  <a:pt x="10894100" y="5622703"/>
                  <a:pt x="10894100" y="5507957"/>
                </a:cubicBezTo>
                <a:cubicBezTo>
                  <a:pt x="10894099" y="5349901"/>
                  <a:pt x="10849898" y="5227006"/>
                  <a:pt x="10761493" y="5139272"/>
                </a:cubicBezTo>
                <a:cubicBezTo>
                  <a:pt x="10739392" y="5117338"/>
                  <a:pt x="10714947" y="5098146"/>
                  <a:pt x="10688158" y="5081696"/>
                </a:cubicBezTo>
                <a:close/>
                <a:moveTo>
                  <a:pt x="11809393" y="5024414"/>
                </a:moveTo>
                <a:lnTo>
                  <a:pt x="11059299" y="5024414"/>
                </a:lnTo>
                <a:lnTo>
                  <a:pt x="11059298" y="6006233"/>
                </a:lnTo>
                <a:lnTo>
                  <a:pt x="11364024" y="6006233"/>
                </a:lnTo>
                <a:lnTo>
                  <a:pt x="11364024" y="5605067"/>
                </a:lnTo>
                <a:lnTo>
                  <a:pt x="11744429" y="5605067"/>
                </a:lnTo>
                <a:lnTo>
                  <a:pt x="11744429" y="5406828"/>
                </a:lnTo>
                <a:lnTo>
                  <a:pt x="11364023" y="5406828"/>
                </a:lnTo>
                <a:lnTo>
                  <a:pt x="11364024" y="5235378"/>
                </a:lnTo>
                <a:lnTo>
                  <a:pt x="11809392" y="5235378"/>
                </a:lnTo>
                <a:close/>
                <a:moveTo>
                  <a:pt x="12723793" y="5024414"/>
                </a:moveTo>
                <a:lnTo>
                  <a:pt x="11973699" y="5024414"/>
                </a:lnTo>
                <a:lnTo>
                  <a:pt x="11973699" y="6006234"/>
                </a:lnTo>
                <a:lnTo>
                  <a:pt x="12278423" y="6006233"/>
                </a:lnTo>
                <a:lnTo>
                  <a:pt x="12278424" y="5605067"/>
                </a:lnTo>
                <a:lnTo>
                  <a:pt x="12658828" y="5605067"/>
                </a:lnTo>
                <a:lnTo>
                  <a:pt x="12658828" y="5406827"/>
                </a:lnTo>
                <a:lnTo>
                  <a:pt x="12278423" y="5406828"/>
                </a:lnTo>
                <a:lnTo>
                  <a:pt x="12278424" y="5235378"/>
                </a:lnTo>
                <a:lnTo>
                  <a:pt x="12723793" y="5235378"/>
                </a:lnTo>
                <a:close/>
                <a:moveTo>
                  <a:pt x="3055135" y="0"/>
                </a:moveTo>
                <a:lnTo>
                  <a:pt x="13970504" y="5431351"/>
                </a:lnTo>
                <a:lnTo>
                  <a:pt x="10915369" y="11571246"/>
                </a:lnTo>
                <a:lnTo>
                  <a:pt x="0" y="6139895"/>
                </a:lnTo>
                <a:close/>
              </a:path>
            </a:pathLst>
          </a:custGeom>
          <a:gradFill flip="none" rotWithShape="1">
            <a:gsLst>
              <a:gs pos="74000">
                <a:schemeClr val="accent6">
                  <a:lumMod val="75000"/>
                  <a:alpha val="88000"/>
                </a:schemeClr>
              </a:gs>
              <a:gs pos="31000">
                <a:schemeClr val="accent6">
                  <a:lumMod val="75000"/>
                  <a:alpha val="72000"/>
                </a:schemeClr>
              </a:gs>
              <a:gs pos="65000">
                <a:schemeClr val="accent6">
                  <a:lumMod val="60000"/>
                  <a:lumOff val="40000"/>
                  <a:alpha val="18000"/>
                </a:schemeClr>
              </a:gs>
              <a:gs pos="50000">
                <a:schemeClr val="accent6">
                  <a:lumMod val="50000"/>
                </a:schemeClr>
              </a:gs>
            </a:gsLst>
            <a:lin ang="5400000" scaled="1"/>
            <a:tileRect/>
          </a:gradFill>
          <a:ln w="28575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 sz="10800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7BD0487-D9B3-420D-A7FD-40C0F23F249C}"/>
              </a:ext>
            </a:extLst>
          </p:cNvPr>
          <p:cNvSpPr txBox="1"/>
          <p:nvPr/>
        </p:nvSpPr>
        <p:spPr>
          <a:xfrm rot="20880981">
            <a:off x="273051" y="445998"/>
            <a:ext cx="6134100" cy="5539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>
                <a:solidFill>
                  <a:schemeClr val="bg1"/>
                </a:solidFill>
                <a:latin typeface="Trebuchet MS" panose="020B0603020202020204" pitchFamily="34" charset="0"/>
              </a:rPr>
              <a:t>Berlin, 26. April 2023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F120E8C-BC6C-4909-BF1C-C42AC04E1AC0}"/>
              </a:ext>
            </a:extLst>
          </p:cNvPr>
          <p:cNvSpPr txBox="1"/>
          <p:nvPr/>
        </p:nvSpPr>
        <p:spPr>
          <a:xfrm>
            <a:off x="6847109" y="5226784"/>
            <a:ext cx="5344891" cy="163121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96000"/>
                  <a:lumOff val="4000"/>
                  <a:alpha val="60000"/>
                </a:schemeClr>
              </a:gs>
              <a:gs pos="46000">
                <a:schemeClr val="accent6">
                  <a:lumMod val="85000"/>
                </a:schemeClr>
              </a:gs>
              <a:gs pos="100000">
                <a:schemeClr val="accent6">
                  <a:lumMod val="60000"/>
                  <a:alpha val="92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5000" b="1" dirty="0">
                <a:solidFill>
                  <a:schemeClr val="bg1"/>
                </a:solidFill>
                <a:latin typeface="Trebuchet MS" panose="020B0603020202020204" pitchFamily="34" charset="0"/>
              </a:rPr>
              <a:t>H</a:t>
            </a:r>
            <a:r>
              <a:rPr lang="de-DE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2</a:t>
            </a:r>
            <a:r>
              <a:rPr lang="de-DE" sz="5000" b="1" dirty="0">
                <a:solidFill>
                  <a:schemeClr val="bg1"/>
                </a:solidFill>
                <a:latin typeface="Trebuchet MS" panose="020B0603020202020204" pitchFamily="34" charset="0"/>
              </a:rPr>
              <a:t>-Projektregion Rügen-Stralsund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30239E-1A9D-4451-AE14-FA4E19E650CC}"/>
              </a:ext>
            </a:extLst>
          </p:cNvPr>
          <p:cNvSpPr txBox="1"/>
          <p:nvPr/>
        </p:nvSpPr>
        <p:spPr>
          <a:xfrm rot="20880981">
            <a:off x="722335" y="2057016"/>
            <a:ext cx="6134100" cy="5539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>
                <a:solidFill>
                  <a:schemeClr val="bg1"/>
                </a:solidFill>
                <a:latin typeface="Trebuchet MS" panose="020B0603020202020204" pitchFamily="34" charset="0"/>
              </a:rPr>
              <a:t>2. HyLand-Symposium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E22A89D-591B-46F5-9358-713AAA809FEE}"/>
              </a:ext>
            </a:extLst>
          </p:cNvPr>
          <p:cNvSpPr txBox="1"/>
          <p:nvPr/>
        </p:nvSpPr>
        <p:spPr>
          <a:xfrm>
            <a:off x="-287269" y="5842337"/>
            <a:ext cx="4172536" cy="101566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96000"/>
                  <a:lumOff val="4000"/>
                  <a:alpha val="60000"/>
                </a:schemeClr>
              </a:gs>
              <a:gs pos="46000">
                <a:schemeClr val="accent6">
                  <a:lumMod val="85000"/>
                </a:schemeClr>
              </a:gs>
              <a:gs pos="100000">
                <a:schemeClr val="accent6">
                  <a:lumMod val="60000"/>
                  <a:alpha val="92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>
                <a:solidFill>
                  <a:schemeClr val="bg1"/>
                </a:solidFill>
                <a:latin typeface="Trebuchet MS" panose="020B0603020202020204" pitchFamily="34" charset="0"/>
              </a:rPr>
              <a:t>Dennis Lüdke,</a:t>
            </a:r>
          </a:p>
          <a:p>
            <a:pPr algn="ctr"/>
            <a:r>
              <a:rPr lang="de-DE" sz="3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Projektkoordinator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49D6EAF-86E8-408C-8315-7132B4608055}"/>
              </a:ext>
            </a:extLst>
          </p:cNvPr>
          <p:cNvSpPr txBox="1"/>
          <p:nvPr/>
        </p:nvSpPr>
        <p:spPr>
          <a:xfrm rot="19030489">
            <a:off x="-8876952" y="-9187230"/>
            <a:ext cx="9156383" cy="14143490"/>
          </a:xfrm>
          <a:custGeom>
            <a:avLst/>
            <a:gdLst/>
            <a:ahLst/>
            <a:cxnLst/>
            <a:rect l="l" t="t" r="r" b="b"/>
            <a:pathLst>
              <a:path w="13970504" h="11571246">
                <a:moveTo>
                  <a:pt x="2776866" y="5024414"/>
                </a:moveTo>
                <a:lnTo>
                  <a:pt x="2490202" y="5024414"/>
                </a:lnTo>
                <a:lnTo>
                  <a:pt x="2386342" y="5573328"/>
                </a:lnTo>
                <a:lnTo>
                  <a:pt x="2234126" y="5024414"/>
                </a:lnTo>
                <a:lnTo>
                  <a:pt x="1947001" y="5024414"/>
                </a:lnTo>
                <a:lnTo>
                  <a:pt x="1795162" y="5574061"/>
                </a:lnTo>
                <a:lnTo>
                  <a:pt x="1691417" y="5024414"/>
                </a:lnTo>
                <a:lnTo>
                  <a:pt x="1403256" y="5024414"/>
                </a:lnTo>
                <a:lnTo>
                  <a:pt x="1621692" y="6006233"/>
                </a:lnTo>
                <a:lnTo>
                  <a:pt x="1919197" y="6006233"/>
                </a:lnTo>
                <a:lnTo>
                  <a:pt x="2090730" y="5388076"/>
                </a:lnTo>
                <a:lnTo>
                  <a:pt x="2262934" y="6006233"/>
                </a:lnTo>
                <a:lnTo>
                  <a:pt x="2560439" y="6006233"/>
                </a:lnTo>
                <a:close/>
                <a:moveTo>
                  <a:pt x="3308294" y="5278910"/>
                </a:moveTo>
                <a:lnTo>
                  <a:pt x="3416664" y="5631856"/>
                </a:lnTo>
                <a:lnTo>
                  <a:pt x="3201054" y="5631856"/>
                </a:lnTo>
                <a:close/>
                <a:moveTo>
                  <a:pt x="3477483" y="5024414"/>
                </a:moveTo>
                <a:lnTo>
                  <a:pt x="3146555" y="5024414"/>
                </a:lnTo>
                <a:lnTo>
                  <a:pt x="2777535" y="6006233"/>
                </a:lnTo>
                <a:lnTo>
                  <a:pt x="3087305" y="6006233"/>
                </a:lnTo>
                <a:lnTo>
                  <a:pt x="3135159" y="5844160"/>
                </a:lnTo>
                <a:lnTo>
                  <a:pt x="3479597" y="5844159"/>
                </a:lnTo>
                <a:lnTo>
                  <a:pt x="3528717" y="6006234"/>
                </a:lnTo>
                <a:lnTo>
                  <a:pt x="3846419" y="6006233"/>
                </a:lnTo>
                <a:close/>
                <a:moveTo>
                  <a:pt x="4575949" y="5047039"/>
                </a:moveTo>
                <a:cubicBezTo>
                  <a:pt x="4515380" y="5020794"/>
                  <a:pt x="4438048" y="5007671"/>
                  <a:pt x="4343951" y="5007671"/>
                </a:cubicBezTo>
                <a:cubicBezTo>
                  <a:pt x="4241706" y="5007671"/>
                  <a:pt x="4161228" y="5020508"/>
                  <a:pt x="4102515" y="5046180"/>
                </a:cubicBezTo>
                <a:cubicBezTo>
                  <a:pt x="4043802" y="5071853"/>
                  <a:pt x="3999824" y="5107125"/>
                  <a:pt x="3970579" y="5151997"/>
                </a:cubicBezTo>
                <a:cubicBezTo>
                  <a:pt x="3941334" y="5196869"/>
                  <a:pt x="3926711" y="5244531"/>
                  <a:pt x="3926712" y="5294984"/>
                </a:cubicBezTo>
                <a:cubicBezTo>
                  <a:pt x="3926711" y="5371779"/>
                  <a:pt x="3955287" y="5434956"/>
                  <a:pt x="4012437" y="5484517"/>
                </a:cubicBezTo>
                <a:cubicBezTo>
                  <a:pt x="4069140" y="5534076"/>
                  <a:pt x="4164018" y="5573813"/>
                  <a:pt x="4297071" y="5603728"/>
                </a:cubicBezTo>
                <a:cubicBezTo>
                  <a:pt x="4378330" y="5621587"/>
                  <a:pt x="4430123" y="5640563"/>
                  <a:pt x="4452447" y="5660654"/>
                </a:cubicBezTo>
                <a:cubicBezTo>
                  <a:pt x="4474771" y="5680746"/>
                  <a:pt x="4485933" y="5703517"/>
                  <a:pt x="4485933" y="5728966"/>
                </a:cubicBezTo>
                <a:cubicBezTo>
                  <a:pt x="4485933" y="5755756"/>
                  <a:pt x="4474213" y="5779308"/>
                  <a:pt x="4450773" y="5799622"/>
                </a:cubicBezTo>
                <a:cubicBezTo>
                  <a:pt x="4427332" y="5819938"/>
                  <a:pt x="4393958" y="5830095"/>
                  <a:pt x="4350648" y="5830095"/>
                </a:cubicBezTo>
                <a:cubicBezTo>
                  <a:pt x="4292606" y="5830095"/>
                  <a:pt x="4247957" y="5810227"/>
                  <a:pt x="4216704" y="5770490"/>
                </a:cubicBezTo>
                <a:cubicBezTo>
                  <a:pt x="4197504" y="5745933"/>
                  <a:pt x="4184780" y="5710214"/>
                  <a:pt x="4178529" y="5663334"/>
                </a:cubicBezTo>
                <a:lnTo>
                  <a:pt x="3889876" y="5681416"/>
                </a:lnTo>
                <a:cubicBezTo>
                  <a:pt x="3898360" y="5780536"/>
                  <a:pt x="3934748" y="5862242"/>
                  <a:pt x="3999042" y="5926536"/>
                </a:cubicBezTo>
                <a:cubicBezTo>
                  <a:pt x="4063336" y="5990830"/>
                  <a:pt x="4178975" y="6022976"/>
                  <a:pt x="4345960" y="6022976"/>
                </a:cubicBezTo>
                <a:cubicBezTo>
                  <a:pt x="4441062" y="6022976"/>
                  <a:pt x="4519866" y="6009247"/>
                  <a:pt x="4582374" y="5981788"/>
                </a:cubicBezTo>
                <a:cubicBezTo>
                  <a:pt x="4644882" y="5954330"/>
                  <a:pt x="4693549" y="5914035"/>
                  <a:pt x="4728375" y="5860903"/>
                </a:cubicBezTo>
                <a:cubicBezTo>
                  <a:pt x="4763200" y="5807771"/>
                  <a:pt x="4780613" y="5749728"/>
                  <a:pt x="4780613" y="5686774"/>
                </a:cubicBezTo>
                <a:cubicBezTo>
                  <a:pt x="4780613" y="5633196"/>
                  <a:pt x="4767554" y="5584752"/>
                  <a:pt x="4741434" y="5541443"/>
                </a:cubicBezTo>
                <a:cubicBezTo>
                  <a:pt x="4715315" y="5498134"/>
                  <a:pt x="4673569" y="5461857"/>
                  <a:pt x="4616195" y="5432612"/>
                </a:cubicBezTo>
                <a:cubicBezTo>
                  <a:pt x="4558822" y="5403368"/>
                  <a:pt x="4463832" y="5374458"/>
                  <a:pt x="4331226" y="5345883"/>
                </a:cubicBezTo>
                <a:cubicBezTo>
                  <a:pt x="4277648" y="5334721"/>
                  <a:pt x="4243716" y="5322666"/>
                  <a:pt x="4229428" y="5309718"/>
                </a:cubicBezTo>
                <a:cubicBezTo>
                  <a:pt x="4214694" y="5297216"/>
                  <a:pt x="4207327" y="5283152"/>
                  <a:pt x="4207327" y="5267525"/>
                </a:cubicBezTo>
                <a:cubicBezTo>
                  <a:pt x="4207327" y="5246094"/>
                  <a:pt x="4216257" y="5227899"/>
                  <a:pt x="4234116" y="5212942"/>
                </a:cubicBezTo>
                <a:cubicBezTo>
                  <a:pt x="4251975" y="5197985"/>
                  <a:pt x="4278541" y="5190506"/>
                  <a:pt x="4313813" y="5190506"/>
                </a:cubicBezTo>
                <a:cubicBezTo>
                  <a:pt x="4356676" y="5190507"/>
                  <a:pt x="4390274" y="5200552"/>
                  <a:pt x="4414607" y="5220644"/>
                </a:cubicBezTo>
                <a:cubicBezTo>
                  <a:pt x="4438941" y="5240736"/>
                  <a:pt x="4454903" y="5272883"/>
                  <a:pt x="4462493" y="5317085"/>
                </a:cubicBezTo>
                <a:lnTo>
                  <a:pt x="4748466" y="5300341"/>
                </a:lnTo>
                <a:cubicBezTo>
                  <a:pt x="4735965" y="5198543"/>
                  <a:pt x="4696786" y="5124315"/>
                  <a:pt x="4630929" y="5077658"/>
                </a:cubicBezTo>
                <a:cubicBezTo>
                  <a:pt x="4614465" y="5065993"/>
                  <a:pt x="4596138" y="5055787"/>
                  <a:pt x="4575949" y="5047039"/>
                </a:cubicBezTo>
                <a:close/>
                <a:moveTo>
                  <a:pt x="5566549" y="5047038"/>
                </a:moveTo>
                <a:cubicBezTo>
                  <a:pt x="5505981" y="5020794"/>
                  <a:pt x="5428648" y="5007671"/>
                  <a:pt x="5334551" y="5007671"/>
                </a:cubicBezTo>
                <a:cubicBezTo>
                  <a:pt x="5232306" y="5007671"/>
                  <a:pt x="5151828" y="5020508"/>
                  <a:pt x="5093115" y="5046180"/>
                </a:cubicBezTo>
                <a:cubicBezTo>
                  <a:pt x="5034402" y="5071853"/>
                  <a:pt x="4990423" y="5107125"/>
                  <a:pt x="4961179" y="5151997"/>
                </a:cubicBezTo>
                <a:cubicBezTo>
                  <a:pt x="4931934" y="5196869"/>
                  <a:pt x="4917311" y="5244531"/>
                  <a:pt x="4917312" y="5294984"/>
                </a:cubicBezTo>
                <a:cubicBezTo>
                  <a:pt x="4917312" y="5371779"/>
                  <a:pt x="4945887" y="5434957"/>
                  <a:pt x="5003037" y="5484516"/>
                </a:cubicBezTo>
                <a:cubicBezTo>
                  <a:pt x="5059740" y="5534076"/>
                  <a:pt x="5154618" y="5573813"/>
                  <a:pt x="5287671" y="5603728"/>
                </a:cubicBezTo>
                <a:cubicBezTo>
                  <a:pt x="5368931" y="5621587"/>
                  <a:pt x="5420723" y="5640563"/>
                  <a:pt x="5443047" y="5660655"/>
                </a:cubicBezTo>
                <a:cubicBezTo>
                  <a:pt x="5465371" y="5680747"/>
                  <a:pt x="5476533" y="5703517"/>
                  <a:pt x="5476534" y="5728967"/>
                </a:cubicBezTo>
                <a:cubicBezTo>
                  <a:pt x="5476533" y="5755755"/>
                  <a:pt x="5464813" y="5779308"/>
                  <a:pt x="5441373" y="5799623"/>
                </a:cubicBezTo>
                <a:cubicBezTo>
                  <a:pt x="5417932" y="5819938"/>
                  <a:pt x="5384558" y="5830096"/>
                  <a:pt x="5341248" y="5830095"/>
                </a:cubicBezTo>
                <a:cubicBezTo>
                  <a:pt x="5283206" y="5830095"/>
                  <a:pt x="5238557" y="5810227"/>
                  <a:pt x="5207303" y="5770489"/>
                </a:cubicBezTo>
                <a:cubicBezTo>
                  <a:pt x="5188104" y="5745933"/>
                  <a:pt x="5175380" y="5710214"/>
                  <a:pt x="5169129" y="5663333"/>
                </a:cubicBezTo>
                <a:lnTo>
                  <a:pt x="4880477" y="5681416"/>
                </a:lnTo>
                <a:cubicBezTo>
                  <a:pt x="4888960" y="5780535"/>
                  <a:pt x="4925348" y="5862242"/>
                  <a:pt x="4989642" y="5926536"/>
                </a:cubicBezTo>
                <a:cubicBezTo>
                  <a:pt x="5053936" y="5990830"/>
                  <a:pt x="5169575" y="6022977"/>
                  <a:pt x="5336561" y="6022977"/>
                </a:cubicBezTo>
                <a:cubicBezTo>
                  <a:pt x="5431662" y="6022976"/>
                  <a:pt x="5510466" y="6009247"/>
                  <a:pt x="5572974" y="5981788"/>
                </a:cubicBezTo>
                <a:cubicBezTo>
                  <a:pt x="5635482" y="5954330"/>
                  <a:pt x="5684148" y="5914034"/>
                  <a:pt x="5718974" y="5860903"/>
                </a:cubicBezTo>
                <a:cubicBezTo>
                  <a:pt x="5753800" y="5807771"/>
                  <a:pt x="5771213" y="5749728"/>
                  <a:pt x="5771213" y="5686774"/>
                </a:cubicBezTo>
                <a:cubicBezTo>
                  <a:pt x="5771213" y="5633196"/>
                  <a:pt x="5758153" y="5584752"/>
                  <a:pt x="5732034" y="5541443"/>
                </a:cubicBezTo>
                <a:cubicBezTo>
                  <a:pt x="5705914" y="5498134"/>
                  <a:pt x="5664168" y="5461857"/>
                  <a:pt x="5606795" y="5432613"/>
                </a:cubicBezTo>
                <a:cubicBezTo>
                  <a:pt x="5549422" y="5403368"/>
                  <a:pt x="5454432" y="5374458"/>
                  <a:pt x="5321826" y="5345883"/>
                </a:cubicBezTo>
                <a:cubicBezTo>
                  <a:pt x="5268248" y="5334721"/>
                  <a:pt x="5234316" y="5322666"/>
                  <a:pt x="5220028" y="5309718"/>
                </a:cubicBezTo>
                <a:cubicBezTo>
                  <a:pt x="5205294" y="5297216"/>
                  <a:pt x="5197927" y="5283152"/>
                  <a:pt x="5197927" y="5267525"/>
                </a:cubicBezTo>
                <a:cubicBezTo>
                  <a:pt x="5197927" y="5246094"/>
                  <a:pt x="5206857" y="5227900"/>
                  <a:pt x="5224717" y="5212942"/>
                </a:cubicBezTo>
                <a:cubicBezTo>
                  <a:pt x="5242575" y="5197985"/>
                  <a:pt x="5269141" y="5190506"/>
                  <a:pt x="5304414" y="5190506"/>
                </a:cubicBezTo>
                <a:cubicBezTo>
                  <a:pt x="5347276" y="5190506"/>
                  <a:pt x="5380874" y="5200552"/>
                  <a:pt x="5405208" y="5220644"/>
                </a:cubicBezTo>
                <a:cubicBezTo>
                  <a:pt x="5429542" y="5240736"/>
                  <a:pt x="5445502" y="5272883"/>
                  <a:pt x="5453093" y="5317085"/>
                </a:cubicBezTo>
                <a:lnTo>
                  <a:pt x="5739066" y="5300342"/>
                </a:lnTo>
                <a:cubicBezTo>
                  <a:pt x="5726564" y="5198543"/>
                  <a:pt x="5687386" y="5124315"/>
                  <a:pt x="5621529" y="5077657"/>
                </a:cubicBezTo>
                <a:cubicBezTo>
                  <a:pt x="5605065" y="5065993"/>
                  <a:pt x="5586738" y="5055787"/>
                  <a:pt x="5566549" y="5047038"/>
                </a:cubicBezTo>
                <a:close/>
                <a:moveTo>
                  <a:pt x="6736363" y="5024415"/>
                </a:moveTo>
                <a:lnTo>
                  <a:pt x="5923315" y="5024414"/>
                </a:lnTo>
                <a:lnTo>
                  <a:pt x="5923315" y="6006233"/>
                </a:lnTo>
                <a:lnTo>
                  <a:pt x="6751097" y="6006233"/>
                </a:lnTo>
                <a:lnTo>
                  <a:pt x="6751097" y="5783884"/>
                </a:lnTo>
                <a:lnTo>
                  <a:pt x="6227371" y="5783884"/>
                </a:lnTo>
                <a:lnTo>
                  <a:pt x="6227371" y="5590333"/>
                </a:lnTo>
                <a:lnTo>
                  <a:pt x="6699528" y="5590333"/>
                </a:lnTo>
                <a:lnTo>
                  <a:pt x="6699528" y="5390085"/>
                </a:lnTo>
                <a:lnTo>
                  <a:pt x="6227371" y="5390085"/>
                </a:lnTo>
                <a:lnTo>
                  <a:pt x="6227371" y="5234039"/>
                </a:lnTo>
                <a:lnTo>
                  <a:pt x="6736363" y="5234039"/>
                </a:lnTo>
                <a:close/>
                <a:moveTo>
                  <a:pt x="7469788" y="5248103"/>
                </a:moveTo>
                <a:cubicBezTo>
                  <a:pt x="7489880" y="5265069"/>
                  <a:pt x="7499926" y="5289403"/>
                  <a:pt x="7499926" y="5321103"/>
                </a:cubicBezTo>
                <a:cubicBezTo>
                  <a:pt x="7499926" y="5342534"/>
                  <a:pt x="7493563" y="5361510"/>
                  <a:pt x="7480839" y="5378030"/>
                </a:cubicBezTo>
                <a:cubicBezTo>
                  <a:pt x="7468113" y="5394550"/>
                  <a:pt x="7451705" y="5404819"/>
                  <a:pt x="7431614" y="5408837"/>
                </a:cubicBezTo>
                <a:cubicBezTo>
                  <a:pt x="7391876" y="5417767"/>
                  <a:pt x="7365087" y="5422232"/>
                  <a:pt x="7351246" y="5422232"/>
                </a:cubicBezTo>
                <a:lnTo>
                  <a:pt x="7223328" y="5422232"/>
                </a:lnTo>
                <a:lnTo>
                  <a:pt x="7223329" y="5222653"/>
                </a:lnTo>
                <a:lnTo>
                  <a:pt x="7356604" y="5222653"/>
                </a:lnTo>
                <a:cubicBezTo>
                  <a:pt x="7411968" y="5222653"/>
                  <a:pt x="7449696" y="5231137"/>
                  <a:pt x="7469788" y="5248103"/>
                </a:cubicBezTo>
                <a:close/>
                <a:moveTo>
                  <a:pt x="7639229" y="5048524"/>
                </a:moveTo>
                <a:cubicBezTo>
                  <a:pt x="7589669" y="5032451"/>
                  <a:pt x="7518008" y="5024414"/>
                  <a:pt x="7424246" y="5024414"/>
                </a:cubicBezTo>
                <a:lnTo>
                  <a:pt x="6918603" y="5024414"/>
                </a:lnTo>
                <a:lnTo>
                  <a:pt x="6918603" y="6006233"/>
                </a:lnTo>
                <a:lnTo>
                  <a:pt x="7223329" y="6006233"/>
                </a:lnTo>
                <a:lnTo>
                  <a:pt x="7223329" y="5607746"/>
                </a:lnTo>
                <a:lnTo>
                  <a:pt x="7250118" y="5607746"/>
                </a:lnTo>
                <a:cubicBezTo>
                  <a:pt x="7277800" y="5607746"/>
                  <a:pt x="7302579" y="5615336"/>
                  <a:pt x="7324457" y="5630517"/>
                </a:cubicBezTo>
                <a:cubicBezTo>
                  <a:pt x="7340531" y="5642126"/>
                  <a:pt x="7358837" y="5667352"/>
                  <a:pt x="7379375" y="5706196"/>
                </a:cubicBezTo>
                <a:lnTo>
                  <a:pt x="7541543" y="6006234"/>
                </a:lnTo>
                <a:lnTo>
                  <a:pt x="7884349" y="6006233"/>
                </a:lnTo>
                <a:lnTo>
                  <a:pt x="7737428" y="5721736"/>
                </a:lnTo>
                <a:cubicBezTo>
                  <a:pt x="7730291" y="5707435"/>
                  <a:pt x="7716125" y="5687100"/>
                  <a:pt x="7694931" y="5660733"/>
                </a:cubicBezTo>
                <a:cubicBezTo>
                  <a:pt x="7673737" y="5634366"/>
                  <a:pt x="7657562" y="5617161"/>
                  <a:pt x="7646407" y="5609117"/>
                </a:cubicBezTo>
                <a:cubicBezTo>
                  <a:pt x="7629894" y="5597055"/>
                  <a:pt x="7603569" y="5584989"/>
                  <a:pt x="7567432" y="5572920"/>
                </a:cubicBezTo>
                <a:cubicBezTo>
                  <a:pt x="7612555" y="5562651"/>
                  <a:pt x="7648071" y="5549703"/>
                  <a:pt x="7673981" y="5534076"/>
                </a:cubicBezTo>
                <a:cubicBezTo>
                  <a:pt x="7714632" y="5509520"/>
                  <a:pt x="7746573" y="5477484"/>
                  <a:pt x="7769805" y="5437970"/>
                </a:cubicBezTo>
                <a:cubicBezTo>
                  <a:pt x="7793035" y="5398457"/>
                  <a:pt x="7804651" y="5351464"/>
                  <a:pt x="7804651" y="5296993"/>
                </a:cubicBezTo>
                <a:cubicBezTo>
                  <a:pt x="7804651" y="5234485"/>
                  <a:pt x="7789471" y="5181465"/>
                  <a:pt x="7759110" y="5137933"/>
                </a:cubicBezTo>
                <a:cubicBezTo>
                  <a:pt x="7728749" y="5094401"/>
                  <a:pt x="7688789" y="5064598"/>
                  <a:pt x="7639229" y="5048524"/>
                </a:cubicBezTo>
                <a:close/>
                <a:moveTo>
                  <a:pt x="8614548" y="5047038"/>
                </a:moveTo>
                <a:cubicBezTo>
                  <a:pt x="8553980" y="5020794"/>
                  <a:pt x="8476648" y="5007671"/>
                  <a:pt x="8382551" y="5007671"/>
                </a:cubicBezTo>
                <a:cubicBezTo>
                  <a:pt x="8280306" y="5007671"/>
                  <a:pt x="8199827" y="5020508"/>
                  <a:pt x="8141115" y="5046180"/>
                </a:cubicBezTo>
                <a:cubicBezTo>
                  <a:pt x="8082401" y="5071853"/>
                  <a:pt x="8038423" y="5107126"/>
                  <a:pt x="8009178" y="5151997"/>
                </a:cubicBezTo>
                <a:cubicBezTo>
                  <a:pt x="7979934" y="5196869"/>
                  <a:pt x="7965311" y="5244531"/>
                  <a:pt x="7965311" y="5294984"/>
                </a:cubicBezTo>
                <a:cubicBezTo>
                  <a:pt x="7965311" y="5371779"/>
                  <a:pt x="7993886" y="5434957"/>
                  <a:pt x="8051036" y="5484516"/>
                </a:cubicBezTo>
                <a:cubicBezTo>
                  <a:pt x="8107740" y="5534076"/>
                  <a:pt x="8202618" y="5573813"/>
                  <a:pt x="8335670" y="5603728"/>
                </a:cubicBezTo>
                <a:cubicBezTo>
                  <a:pt x="8416930" y="5621587"/>
                  <a:pt x="8468722" y="5640563"/>
                  <a:pt x="8491047" y="5660655"/>
                </a:cubicBezTo>
                <a:cubicBezTo>
                  <a:pt x="8513371" y="5680746"/>
                  <a:pt x="8524533" y="5703517"/>
                  <a:pt x="8524533" y="5728967"/>
                </a:cubicBezTo>
                <a:cubicBezTo>
                  <a:pt x="8524533" y="5755756"/>
                  <a:pt x="8512813" y="5779308"/>
                  <a:pt x="8489372" y="5799623"/>
                </a:cubicBezTo>
                <a:cubicBezTo>
                  <a:pt x="8465932" y="5819938"/>
                  <a:pt x="8432557" y="5830095"/>
                  <a:pt x="8389248" y="5830095"/>
                </a:cubicBezTo>
                <a:cubicBezTo>
                  <a:pt x="8331205" y="5830095"/>
                  <a:pt x="8286557" y="5810227"/>
                  <a:pt x="8255303" y="5770489"/>
                </a:cubicBezTo>
                <a:cubicBezTo>
                  <a:pt x="8236104" y="5745933"/>
                  <a:pt x="8223379" y="5710214"/>
                  <a:pt x="8217128" y="5663333"/>
                </a:cubicBezTo>
                <a:lnTo>
                  <a:pt x="7928476" y="5681416"/>
                </a:lnTo>
                <a:cubicBezTo>
                  <a:pt x="7936959" y="5780536"/>
                  <a:pt x="7973348" y="5862242"/>
                  <a:pt x="8037642" y="5926536"/>
                </a:cubicBezTo>
                <a:cubicBezTo>
                  <a:pt x="8101936" y="5990830"/>
                  <a:pt x="8217575" y="6022976"/>
                  <a:pt x="8384560" y="6022976"/>
                </a:cubicBezTo>
                <a:cubicBezTo>
                  <a:pt x="8479661" y="6022977"/>
                  <a:pt x="8558466" y="6009247"/>
                  <a:pt x="8620973" y="5981788"/>
                </a:cubicBezTo>
                <a:cubicBezTo>
                  <a:pt x="8683481" y="5954329"/>
                  <a:pt x="8732148" y="5914034"/>
                  <a:pt x="8766974" y="5860903"/>
                </a:cubicBezTo>
                <a:cubicBezTo>
                  <a:pt x="8801800" y="5807771"/>
                  <a:pt x="8819212" y="5749728"/>
                  <a:pt x="8819212" y="5686774"/>
                </a:cubicBezTo>
                <a:cubicBezTo>
                  <a:pt x="8819213" y="5633196"/>
                  <a:pt x="8806153" y="5584752"/>
                  <a:pt x="8780034" y="5541443"/>
                </a:cubicBezTo>
                <a:cubicBezTo>
                  <a:pt x="8753914" y="5498134"/>
                  <a:pt x="8712168" y="5461857"/>
                  <a:pt x="8654795" y="5432612"/>
                </a:cubicBezTo>
                <a:cubicBezTo>
                  <a:pt x="8597422" y="5403368"/>
                  <a:pt x="8502431" y="5374458"/>
                  <a:pt x="8369826" y="5345883"/>
                </a:cubicBezTo>
                <a:cubicBezTo>
                  <a:pt x="8316248" y="5334721"/>
                  <a:pt x="8282315" y="5322666"/>
                  <a:pt x="8268028" y="5309718"/>
                </a:cubicBezTo>
                <a:cubicBezTo>
                  <a:pt x="8253294" y="5297216"/>
                  <a:pt x="8245926" y="5283152"/>
                  <a:pt x="8245926" y="5267525"/>
                </a:cubicBezTo>
                <a:cubicBezTo>
                  <a:pt x="8245926" y="5246094"/>
                  <a:pt x="8254856" y="5227900"/>
                  <a:pt x="8272715" y="5212942"/>
                </a:cubicBezTo>
                <a:cubicBezTo>
                  <a:pt x="8290575" y="5197985"/>
                  <a:pt x="8317141" y="5190507"/>
                  <a:pt x="8352413" y="5190506"/>
                </a:cubicBezTo>
                <a:cubicBezTo>
                  <a:pt x="8395276" y="5190506"/>
                  <a:pt x="8428873" y="5200552"/>
                  <a:pt x="8453207" y="5220644"/>
                </a:cubicBezTo>
                <a:cubicBezTo>
                  <a:pt x="8477540" y="5240736"/>
                  <a:pt x="8493502" y="5272883"/>
                  <a:pt x="8501092" y="5317085"/>
                </a:cubicBezTo>
                <a:lnTo>
                  <a:pt x="8787066" y="5300342"/>
                </a:lnTo>
                <a:cubicBezTo>
                  <a:pt x="8774564" y="5198543"/>
                  <a:pt x="8735385" y="5124315"/>
                  <a:pt x="8669529" y="5077657"/>
                </a:cubicBezTo>
                <a:cubicBezTo>
                  <a:pt x="8653064" y="5065993"/>
                  <a:pt x="8634738" y="5055787"/>
                  <a:pt x="8614548" y="5047038"/>
                </a:cubicBezTo>
                <a:close/>
                <a:moveTo>
                  <a:pt x="9825216" y="5024415"/>
                </a:moveTo>
                <a:lnTo>
                  <a:pt x="8903003" y="5024414"/>
                </a:lnTo>
                <a:lnTo>
                  <a:pt x="8903003" y="5266855"/>
                </a:lnTo>
                <a:lnTo>
                  <a:pt x="9212416" y="5266855"/>
                </a:lnTo>
                <a:lnTo>
                  <a:pt x="9212416" y="6006234"/>
                </a:lnTo>
                <a:lnTo>
                  <a:pt x="9515803" y="6006233"/>
                </a:lnTo>
                <a:lnTo>
                  <a:pt x="9515803" y="5266855"/>
                </a:lnTo>
                <a:lnTo>
                  <a:pt x="9825216" y="5266855"/>
                </a:lnTo>
                <a:close/>
                <a:moveTo>
                  <a:pt x="10468907" y="5253377"/>
                </a:moveTo>
                <a:cubicBezTo>
                  <a:pt x="10494190" y="5264037"/>
                  <a:pt x="10516151" y="5280027"/>
                  <a:pt x="10534791" y="5301346"/>
                </a:cubicBezTo>
                <a:cubicBezTo>
                  <a:pt x="10572072" y="5343985"/>
                  <a:pt x="10590713" y="5411516"/>
                  <a:pt x="10590713" y="5503938"/>
                </a:cubicBezTo>
                <a:cubicBezTo>
                  <a:pt x="10590713" y="5613774"/>
                  <a:pt x="10572853" y="5689899"/>
                  <a:pt x="10537136" y="5732315"/>
                </a:cubicBezTo>
                <a:cubicBezTo>
                  <a:pt x="10501417" y="5774731"/>
                  <a:pt x="10450964" y="5795939"/>
                  <a:pt x="10385777" y="5795939"/>
                </a:cubicBezTo>
                <a:cubicBezTo>
                  <a:pt x="10322376" y="5795939"/>
                  <a:pt x="10272258" y="5774285"/>
                  <a:pt x="10235423" y="5730976"/>
                </a:cubicBezTo>
                <a:cubicBezTo>
                  <a:pt x="10198588" y="5687667"/>
                  <a:pt x="10180171" y="5616452"/>
                  <a:pt x="10180171" y="5517333"/>
                </a:cubicBezTo>
                <a:cubicBezTo>
                  <a:pt x="10180171" y="5417320"/>
                  <a:pt x="10198700" y="5345660"/>
                  <a:pt x="10235759" y="5302351"/>
                </a:cubicBezTo>
                <a:cubicBezTo>
                  <a:pt x="10272817" y="5259042"/>
                  <a:pt x="10321929" y="5237387"/>
                  <a:pt x="10383098" y="5237387"/>
                </a:cubicBezTo>
                <a:cubicBezTo>
                  <a:pt x="10415022" y="5237387"/>
                  <a:pt x="10443625" y="5242717"/>
                  <a:pt x="10468907" y="5253377"/>
                </a:cubicBezTo>
                <a:close/>
                <a:moveTo>
                  <a:pt x="10688158" y="5081696"/>
                </a:moveTo>
                <a:cubicBezTo>
                  <a:pt x="10607792" y="5032346"/>
                  <a:pt x="10506328" y="5007671"/>
                  <a:pt x="10383767" y="5007671"/>
                </a:cubicBezTo>
                <a:cubicBezTo>
                  <a:pt x="10224373" y="5007671"/>
                  <a:pt x="10100027" y="5052319"/>
                  <a:pt x="10010730" y="5141616"/>
                </a:cubicBezTo>
                <a:cubicBezTo>
                  <a:pt x="9921433" y="5230913"/>
                  <a:pt x="9876785" y="5355706"/>
                  <a:pt x="9876785" y="5515994"/>
                </a:cubicBezTo>
                <a:cubicBezTo>
                  <a:pt x="9876785" y="5630740"/>
                  <a:pt x="9899332" y="5726288"/>
                  <a:pt x="9944427" y="5802636"/>
                </a:cubicBezTo>
                <a:cubicBezTo>
                  <a:pt x="9989522" y="5878985"/>
                  <a:pt x="10048346" y="5934796"/>
                  <a:pt x="10120900" y="5970068"/>
                </a:cubicBezTo>
                <a:cubicBezTo>
                  <a:pt x="10193454" y="6005340"/>
                  <a:pt x="10285095" y="6022977"/>
                  <a:pt x="10395823" y="6022976"/>
                </a:cubicBezTo>
                <a:cubicBezTo>
                  <a:pt x="10504765" y="6022976"/>
                  <a:pt x="10595736" y="6002550"/>
                  <a:pt x="10668737" y="5961696"/>
                </a:cubicBezTo>
                <a:cubicBezTo>
                  <a:pt x="10741736" y="5920843"/>
                  <a:pt x="10797548" y="5863693"/>
                  <a:pt x="10836168" y="5790246"/>
                </a:cubicBezTo>
                <a:cubicBezTo>
                  <a:pt x="10874788" y="5716799"/>
                  <a:pt x="10894100" y="5622703"/>
                  <a:pt x="10894100" y="5507957"/>
                </a:cubicBezTo>
                <a:cubicBezTo>
                  <a:pt x="10894099" y="5349901"/>
                  <a:pt x="10849898" y="5227006"/>
                  <a:pt x="10761493" y="5139272"/>
                </a:cubicBezTo>
                <a:cubicBezTo>
                  <a:pt x="10739392" y="5117338"/>
                  <a:pt x="10714947" y="5098146"/>
                  <a:pt x="10688158" y="5081696"/>
                </a:cubicBezTo>
                <a:close/>
                <a:moveTo>
                  <a:pt x="11809393" y="5024414"/>
                </a:moveTo>
                <a:lnTo>
                  <a:pt x="11059299" y="5024414"/>
                </a:lnTo>
                <a:lnTo>
                  <a:pt x="11059298" y="6006233"/>
                </a:lnTo>
                <a:lnTo>
                  <a:pt x="11364024" y="6006233"/>
                </a:lnTo>
                <a:lnTo>
                  <a:pt x="11364024" y="5605067"/>
                </a:lnTo>
                <a:lnTo>
                  <a:pt x="11744429" y="5605067"/>
                </a:lnTo>
                <a:lnTo>
                  <a:pt x="11744429" y="5406828"/>
                </a:lnTo>
                <a:lnTo>
                  <a:pt x="11364023" y="5406828"/>
                </a:lnTo>
                <a:lnTo>
                  <a:pt x="11364024" y="5235378"/>
                </a:lnTo>
                <a:lnTo>
                  <a:pt x="11809392" y="5235378"/>
                </a:lnTo>
                <a:close/>
                <a:moveTo>
                  <a:pt x="12723793" y="5024414"/>
                </a:moveTo>
                <a:lnTo>
                  <a:pt x="11973699" y="5024414"/>
                </a:lnTo>
                <a:lnTo>
                  <a:pt x="11973699" y="6006234"/>
                </a:lnTo>
                <a:lnTo>
                  <a:pt x="12278423" y="6006233"/>
                </a:lnTo>
                <a:lnTo>
                  <a:pt x="12278424" y="5605067"/>
                </a:lnTo>
                <a:lnTo>
                  <a:pt x="12658828" y="5605067"/>
                </a:lnTo>
                <a:lnTo>
                  <a:pt x="12658828" y="5406827"/>
                </a:lnTo>
                <a:lnTo>
                  <a:pt x="12278423" y="5406828"/>
                </a:lnTo>
                <a:lnTo>
                  <a:pt x="12278424" y="5235378"/>
                </a:lnTo>
                <a:lnTo>
                  <a:pt x="12723793" y="5235378"/>
                </a:lnTo>
                <a:close/>
                <a:moveTo>
                  <a:pt x="3055135" y="0"/>
                </a:moveTo>
                <a:lnTo>
                  <a:pt x="13970504" y="5431351"/>
                </a:lnTo>
                <a:lnTo>
                  <a:pt x="10915369" y="11571246"/>
                </a:lnTo>
                <a:lnTo>
                  <a:pt x="0" y="6139895"/>
                </a:lnTo>
                <a:close/>
              </a:path>
            </a:pathLst>
          </a:custGeom>
          <a:gradFill flip="none" rotWithShape="1">
            <a:gsLst>
              <a:gs pos="74000">
                <a:schemeClr val="accent6">
                  <a:lumMod val="75000"/>
                  <a:alpha val="88000"/>
                </a:schemeClr>
              </a:gs>
              <a:gs pos="31000">
                <a:schemeClr val="accent6">
                  <a:lumMod val="75000"/>
                  <a:alpha val="72000"/>
                </a:schemeClr>
              </a:gs>
              <a:gs pos="65000">
                <a:schemeClr val="accent6">
                  <a:lumMod val="60000"/>
                  <a:lumOff val="40000"/>
                  <a:alpha val="18000"/>
                </a:schemeClr>
              </a:gs>
              <a:gs pos="50000">
                <a:schemeClr val="accent6">
                  <a:lumMod val="50000"/>
                </a:schemeClr>
              </a:gs>
            </a:gsLst>
            <a:lin ang="5400000" scaled="1"/>
            <a:tileRect/>
          </a:gradFill>
          <a:ln w="28575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 sz="10800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A4E69604-D3CE-47C4-B3C9-B843AFB9D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6056" y="4359344"/>
            <a:ext cx="9094645" cy="2174806"/>
          </a:xfrm>
          <a:prstGeom prst="rect">
            <a:avLst/>
          </a:prstGeom>
          <a:solidFill>
            <a:srgbClr val="03568D"/>
          </a:solidFill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AADF5A82-BAB2-4E85-AA71-A7B8F2584F09}"/>
              </a:ext>
            </a:extLst>
          </p:cNvPr>
          <p:cNvSpPr/>
          <p:nvPr/>
        </p:nvSpPr>
        <p:spPr>
          <a:xfrm>
            <a:off x="19007993" y="5937250"/>
            <a:ext cx="2591532" cy="506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7569A9B7-F87F-4D10-A740-FA2BA4813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07993" y="5334327"/>
            <a:ext cx="2558929" cy="1124887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0F130FC8-2552-4EA7-9205-1D77C9102E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58415" y="5738005"/>
            <a:ext cx="1690687" cy="664547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B690F5AA-2252-452D-8292-14088A03C894}"/>
              </a:ext>
            </a:extLst>
          </p:cNvPr>
          <p:cNvSpPr txBox="1"/>
          <p:nvPr/>
        </p:nvSpPr>
        <p:spPr>
          <a:xfrm>
            <a:off x="19458415" y="5791162"/>
            <a:ext cx="209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pc="1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11/2022</a:t>
            </a:r>
            <a:r>
              <a:rPr lang="de-DE" sz="16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–</a:t>
            </a:r>
            <a:r>
              <a:rPr lang="de-DE" b="1" dirty="0"/>
              <a:t> </a:t>
            </a:r>
            <a:r>
              <a:rPr lang="de-DE" sz="1600" spc="1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08/2023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91EC71A7-98EF-4F11-A962-D81403FFDF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60689" y="5378613"/>
            <a:ext cx="3286127" cy="100965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96378A25-7C33-42E9-8309-858058E783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28394" y="4547894"/>
            <a:ext cx="2282884" cy="654085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FD745B74-9399-429B-8503-704E1124A510}"/>
              </a:ext>
            </a:extLst>
          </p:cNvPr>
          <p:cNvSpPr txBox="1"/>
          <p:nvPr/>
        </p:nvSpPr>
        <p:spPr>
          <a:xfrm>
            <a:off x="15650857" y="5449063"/>
            <a:ext cx="32794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Bahnschrift Light SemiCondensed" panose="020B0502040204020203" pitchFamily="34" charset="0"/>
              </a:rPr>
              <a:t>Machbarkeitsstudien für drei konkrete Projekte in der Region:</a:t>
            </a:r>
          </a:p>
          <a:p>
            <a:endParaRPr lang="de-DE" sz="300" b="1" dirty="0">
              <a:solidFill>
                <a:schemeClr val="bg1"/>
              </a:solidFill>
              <a:latin typeface="Bahnschrift Light SemiCondensed" panose="020B0502040204020203" pitchFamily="34" charset="0"/>
            </a:endParaRPr>
          </a:p>
          <a:p>
            <a:r>
              <a:rPr lang="de-DE" sz="1100" dirty="0">
                <a:solidFill>
                  <a:schemeClr val="bg1"/>
                </a:solidFill>
                <a:latin typeface="Bahnschrift Light SemiCondensed" panose="020B0502040204020203" pitchFamily="34" charset="0"/>
              </a:rPr>
              <a:t>SWS Stralsund-Andershof, Energiewerk Rügen, Seehäfen</a:t>
            </a:r>
          </a:p>
        </p:txBody>
      </p:sp>
      <p:pic>
        <p:nvPicPr>
          <p:cNvPr id="29" name="Picture 6" descr="https://www.hy.land/wp-content/uploads/2021/03/hyland-logo-farbig.png">
            <a:extLst>
              <a:ext uri="{FF2B5EF4-FFF2-40B4-BE49-F238E27FC236}">
                <a16:creationId xmlns:a16="http://schemas.microsoft.com/office/drawing/2014/main" id="{DC13673E-D511-4E09-93CB-0EAB276FC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768" y="101600"/>
            <a:ext cx="2883632" cy="87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9DAC49A-64A3-4D96-9E7C-D98BA6E8A7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8310067" y="1139755"/>
            <a:ext cx="7804485" cy="2889320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A78354D0-A54D-484B-B3F0-910F9A4B530B}"/>
              </a:ext>
            </a:extLst>
          </p:cNvPr>
          <p:cNvSpPr/>
          <p:nvPr/>
        </p:nvSpPr>
        <p:spPr>
          <a:xfrm>
            <a:off x="-2037442" y="3543300"/>
            <a:ext cx="1501018" cy="387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FAB69BE0-D3F0-4F6A-9276-7CD1BF5887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27591" y="9458540"/>
            <a:ext cx="3318231" cy="1018467"/>
          </a:xfrm>
          <a:prstGeom prst="rect">
            <a:avLst/>
          </a:prstGeom>
        </p:spPr>
      </p:pic>
      <p:pic>
        <p:nvPicPr>
          <p:cNvPr id="33" name="Picture 6" descr="Bundesministerium für Digitales und Verkehr – Wikipedia">
            <a:extLst>
              <a:ext uri="{FF2B5EF4-FFF2-40B4-BE49-F238E27FC236}">
                <a16:creationId xmlns:a16="http://schemas.microsoft.com/office/drawing/2014/main" id="{C288CBBB-63C3-4946-B1D9-B5A52D0E8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0512" y="-2562097"/>
            <a:ext cx="2388590" cy="147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C53DAD0F-25E8-419A-84F1-6D0B32BA005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-9788604" y="-164853"/>
            <a:ext cx="1478537" cy="985691"/>
          </a:xfrm>
          <a:prstGeom prst="rect">
            <a:avLst/>
          </a:prstGeom>
        </p:spPr>
      </p:pic>
      <p:pic>
        <p:nvPicPr>
          <p:cNvPr id="6" name="Picture 10" descr="Wappen und Logo / LK Vorpommern-Rügen Web">
            <a:extLst>
              <a:ext uri="{FF2B5EF4-FFF2-40B4-BE49-F238E27FC236}">
                <a16:creationId xmlns:a16="http://schemas.microsoft.com/office/drawing/2014/main" id="{02195787-6FEE-4CC0-899D-C8F6DCC9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27" y="3318996"/>
            <a:ext cx="3085299" cy="210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C9B408D0-DA5C-403D-94FA-10CB0984F101}"/>
              </a:ext>
            </a:extLst>
          </p:cNvPr>
          <p:cNvSpPr/>
          <p:nvPr/>
        </p:nvSpPr>
        <p:spPr>
          <a:xfrm>
            <a:off x="18960039" y="4430946"/>
            <a:ext cx="61177" cy="201239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884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96296E-6 L -0.41523 -0.542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68" y="-2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1" grpId="0" animBg="1"/>
      <p:bldP spid="13" grpId="0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chemeClr val="accent6">
                <a:lumMod val="20000"/>
                <a:lumOff val="80000"/>
              </a:schemeClr>
            </a:gs>
            <a:gs pos="37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04CE56CB-7BF6-480F-A8FB-033628A95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831" y="4359344"/>
            <a:ext cx="9094645" cy="2174806"/>
          </a:xfrm>
          <a:prstGeom prst="rect">
            <a:avLst/>
          </a:prstGeom>
          <a:solidFill>
            <a:srgbClr val="03568D"/>
          </a:solidFill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D569741-5778-470C-91F3-7DDDAEA97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768" y="5334327"/>
            <a:ext cx="2558929" cy="112488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55FA965-E65B-45FB-A954-EE8B37BCF823}"/>
              </a:ext>
            </a:extLst>
          </p:cNvPr>
          <p:cNvSpPr txBox="1"/>
          <p:nvPr/>
        </p:nvSpPr>
        <p:spPr>
          <a:xfrm>
            <a:off x="-165100" y="101600"/>
            <a:ext cx="898525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-Projektregion Rügen-Stralsund</a:t>
            </a:r>
          </a:p>
        </p:txBody>
      </p:sp>
      <p:pic>
        <p:nvPicPr>
          <p:cNvPr id="4102" name="Picture 6" descr="https://www.hy.land/wp-content/uploads/2021/03/hyland-logo-farbig.png">
            <a:extLst>
              <a:ext uri="{FF2B5EF4-FFF2-40B4-BE49-F238E27FC236}">
                <a16:creationId xmlns:a16="http://schemas.microsoft.com/office/drawing/2014/main" id="{D7690D9C-95BE-4123-B1DD-861090F0F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768" y="101600"/>
            <a:ext cx="2883632" cy="87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D7AB581-5EA7-4B09-99F8-7B7FDFB27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783" y="1139755"/>
            <a:ext cx="7804485" cy="2889320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D9689A00-7620-4597-B6B4-7F3C15FF4BCE}"/>
              </a:ext>
            </a:extLst>
          </p:cNvPr>
          <p:cNvCxnSpPr>
            <a:cxnSpLocks/>
          </p:cNvCxnSpPr>
          <p:nvPr/>
        </p:nvCxnSpPr>
        <p:spPr>
          <a:xfrm>
            <a:off x="408483" y="4194561"/>
            <a:ext cx="11545392" cy="0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ABCA299E-8CE5-4CFC-8D7B-6CAECD89A26A}"/>
              </a:ext>
            </a:extLst>
          </p:cNvPr>
          <p:cNvSpPr/>
          <p:nvPr/>
        </p:nvSpPr>
        <p:spPr>
          <a:xfrm>
            <a:off x="6692900" y="3536950"/>
            <a:ext cx="1501018" cy="387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2305208-AFD5-4D1A-B0D0-0B54E2F9C1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7190" y="5738005"/>
            <a:ext cx="1690687" cy="66454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8B9670C-4407-4902-A2BE-90EC7AC2CBA5}"/>
              </a:ext>
            </a:extLst>
          </p:cNvPr>
          <p:cNvSpPr txBox="1"/>
          <p:nvPr/>
        </p:nvSpPr>
        <p:spPr>
          <a:xfrm>
            <a:off x="9657190" y="5791162"/>
            <a:ext cx="209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pc="1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09/2022</a:t>
            </a:r>
            <a:r>
              <a:rPr lang="de-DE" sz="16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–</a:t>
            </a:r>
            <a:r>
              <a:rPr lang="de-DE" b="1" dirty="0"/>
              <a:t> </a:t>
            </a:r>
            <a:r>
              <a:rPr lang="de-DE" sz="1600" spc="1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08/2023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572427D-1B0E-4DA0-8BAC-8DD0A74D3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9464" y="5378613"/>
            <a:ext cx="3286127" cy="10096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155B0AB-C550-4564-B630-34DFB557C0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7169" y="4547894"/>
            <a:ext cx="2282884" cy="65408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BCBB33D4-0106-448A-966C-4760531F94DA}"/>
              </a:ext>
            </a:extLst>
          </p:cNvPr>
          <p:cNvSpPr txBox="1"/>
          <p:nvPr/>
        </p:nvSpPr>
        <p:spPr>
          <a:xfrm>
            <a:off x="5849632" y="5449063"/>
            <a:ext cx="32794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Bahnschrift Light SemiCondensed" panose="020B0502040204020203" pitchFamily="34" charset="0"/>
              </a:rPr>
              <a:t>Machbarkeitsstudien für drei konkrete Projekte in der Region:</a:t>
            </a:r>
          </a:p>
          <a:p>
            <a:endParaRPr lang="de-DE" sz="300" b="1" dirty="0">
              <a:solidFill>
                <a:schemeClr val="bg1"/>
              </a:solidFill>
              <a:latin typeface="Bahnschrift Light SemiCondensed" panose="020B0502040204020203" pitchFamily="34" charset="0"/>
            </a:endParaRPr>
          </a:p>
          <a:p>
            <a:r>
              <a:rPr lang="de-DE" sz="1100" dirty="0">
                <a:solidFill>
                  <a:schemeClr val="bg1"/>
                </a:solidFill>
                <a:latin typeface="Bahnschrift Light SemiCondensed" panose="020B0502040204020203" pitchFamily="34" charset="0"/>
              </a:rPr>
              <a:t>SWS Stralsund-Andershof, Energiewerk Rügen, Seehäfen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839B0A9-1137-4892-B967-43B9431C418B}"/>
              </a:ext>
            </a:extLst>
          </p:cNvPr>
          <p:cNvCxnSpPr>
            <a:cxnSpLocks/>
          </p:cNvCxnSpPr>
          <p:nvPr/>
        </p:nvCxnSpPr>
        <p:spPr>
          <a:xfrm flipV="1">
            <a:off x="8367451" y="1088955"/>
            <a:ext cx="0" cy="296602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6" descr="Bundesministerium für Digitales und Verkehr – Wikipedia">
            <a:extLst>
              <a:ext uri="{FF2B5EF4-FFF2-40B4-BE49-F238E27FC236}">
                <a16:creationId xmlns:a16="http://schemas.microsoft.com/office/drawing/2014/main" id="{4A1A91A8-BE49-4471-8358-9FDD11935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611" y="2583443"/>
            <a:ext cx="2388590" cy="147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7E35796-1123-4492-9F3B-E775ED26BD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45092" y="2825310"/>
            <a:ext cx="1478537" cy="985691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1F5E27CA-1484-487F-8A3D-C71FFD00379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605398" y="1455004"/>
            <a:ext cx="3318231" cy="1018467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765757A3-B0CE-41DA-8C86-EA357AB21D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7924386" y="5639707"/>
            <a:ext cx="17152861" cy="4623230"/>
          </a:xfrm>
          <a:prstGeom prst="rect">
            <a:avLst/>
          </a:prstGeom>
        </p:spPr>
      </p:pic>
      <p:pic>
        <p:nvPicPr>
          <p:cNvPr id="36" name="Picture 10" descr="Wappen und Logo / LK Vorpommern-Rügen Web">
            <a:extLst>
              <a:ext uri="{FF2B5EF4-FFF2-40B4-BE49-F238E27FC236}">
                <a16:creationId xmlns:a16="http://schemas.microsoft.com/office/drawing/2014/main" id="{8CA04D30-1145-4D27-8CF6-E3F1E9040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23" y="4864100"/>
            <a:ext cx="2340936" cy="159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2F01C59D-4C2C-40E1-8DA3-E8BFB886855A}"/>
              </a:ext>
            </a:extLst>
          </p:cNvPr>
          <p:cNvSpPr/>
          <p:nvPr/>
        </p:nvSpPr>
        <p:spPr>
          <a:xfrm>
            <a:off x="12348289" y="-1340149"/>
            <a:ext cx="16514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Wir sind</a:t>
            </a:r>
            <a:endParaRPr lang="de-DE" sz="3000" dirty="0"/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EA3D21B4-CD45-4102-AF08-B5D54ACE4B53}"/>
              </a:ext>
            </a:extLst>
          </p:cNvPr>
          <p:cNvSpPr/>
          <p:nvPr/>
        </p:nvSpPr>
        <p:spPr>
          <a:xfrm>
            <a:off x="9155423" y="4445772"/>
            <a:ext cx="61177" cy="201239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0114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chemeClr val="accent6">
                <a:lumMod val="20000"/>
                <a:lumOff val="80000"/>
              </a:schemeClr>
            </a:gs>
            <a:gs pos="37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rafik 144">
            <a:extLst>
              <a:ext uri="{FF2B5EF4-FFF2-40B4-BE49-F238E27FC236}">
                <a16:creationId xmlns:a16="http://schemas.microsoft.com/office/drawing/2014/main" id="{1A81BB37-C77D-43BB-9D0F-014671B66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68469" y="4359344"/>
            <a:ext cx="9094645" cy="2174806"/>
          </a:xfrm>
          <a:prstGeom prst="rect">
            <a:avLst/>
          </a:prstGeom>
          <a:solidFill>
            <a:srgbClr val="03568D"/>
          </a:solidFill>
        </p:spPr>
      </p:pic>
      <p:pic>
        <p:nvPicPr>
          <p:cNvPr id="157" name="Grafik 156">
            <a:extLst>
              <a:ext uri="{FF2B5EF4-FFF2-40B4-BE49-F238E27FC236}">
                <a16:creationId xmlns:a16="http://schemas.microsoft.com/office/drawing/2014/main" id="{B1EFC1A5-8544-4211-9776-3A4DB79EC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20833" y="5334327"/>
            <a:ext cx="2558929" cy="1124887"/>
          </a:xfrm>
          <a:prstGeom prst="rect">
            <a:avLst/>
          </a:prstGeom>
        </p:spPr>
      </p:pic>
      <p:sp>
        <p:nvSpPr>
          <p:cNvPr id="394" name="Verbinder: gewinkelt 1192">
            <a:extLst>
              <a:ext uri="{FF2B5EF4-FFF2-40B4-BE49-F238E27FC236}">
                <a16:creationId xmlns:a16="http://schemas.microsoft.com/office/drawing/2014/main" id="{8BCE1FD9-D310-49C5-A6E4-C1196F17747B}"/>
              </a:ext>
            </a:extLst>
          </p:cNvPr>
          <p:cNvSpPr/>
          <p:nvPr/>
        </p:nvSpPr>
        <p:spPr>
          <a:xfrm rot="16200000" flipV="1">
            <a:off x="5756803" y="3005993"/>
            <a:ext cx="383371" cy="659718"/>
          </a:xfrm>
          <a:prstGeom prst="bentConnector3">
            <a:avLst>
              <a:gd name="adj1" fmla="val 100296"/>
            </a:avLst>
          </a:prstGeom>
          <a:noFill/>
          <a:ln w="28575">
            <a:solidFill>
              <a:schemeClr val="accent6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sp useBgFill="1">
        <p:nvSpPr>
          <p:cNvPr id="101" name="Textfeld 100">
            <a:extLst>
              <a:ext uri="{FF2B5EF4-FFF2-40B4-BE49-F238E27FC236}">
                <a16:creationId xmlns:a16="http://schemas.microsoft.com/office/drawing/2014/main" id="{C05328F4-7007-4299-8209-E11661FAE0CF}"/>
              </a:ext>
            </a:extLst>
          </p:cNvPr>
          <p:cNvSpPr txBox="1"/>
          <p:nvPr/>
        </p:nvSpPr>
        <p:spPr>
          <a:xfrm>
            <a:off x="5843583" y="2959456"/>
            <a:ext cx="393897" cy="25731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de-DE" sz="2744" dirty="0"/>
          </a:p>
        </p:txBody>
      </p:sp>
      <p:sp useBgFill="1">
        <p:nvSpPr>
          <p:cNvPr id="102" name="Textfeld 101">
            <a:extLst>
              <a:ext uri="{FF2B5EF4-FFF2-40B4-BE49-F238E27FC236}">
                <a16:creationId xmlns:a16="http://schemas.microsoft.com/office/drawing/2014/main" id="{27181C2E-E2E9-446F-A7A7-B25F6DEC472B}"/>
              </a:ext>
            </a:extLst>
          </p:cNvPr>
          <p:cNvSpPr txBox="1"/>
          <p:nvPr/>
        </p:nvSpPr>
        <p:spPr>
          <a:xfrm>
            <a:off x="6083359" y="3031141"/>
            <a:ext cx="114781" cy="29773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de-DE" sz="2744" dirty="0"/>
          </a:p>
        </p:txBody>
      </p:sp>
      <p:sp>
        <p:nvSpPr>
          <p:cNvPr id="474" name="Parallelogramm 57">
            <a:extLst>
              <a:ext uri="{FF2B5EF4-FFF2-40B4-BE49-F238E27FC236}">
                <a16:creationId xmlns:a16="http://schemas.microsoft.com/office/drawing/2014/main" id="{7BC77305-4416-4515-8D4C-EDAB85361491}"/>
              </a:ext>
            </a:extLst>
          </p:cNvPr>
          <p:cNvSpPr/>
          <p:nvPr/>
        </p:nvSpPr>
        <p:spPr>
          <a:xfrm>
            <a:off x="4256663" y="3252252"/>
            <a:ext cx="1807068" cy="321905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71598" rIns="71598" bIns="71598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 dirty="0">
              <a:solidFill>
                <a:schemeClr val="lt1"/>
              </a:solidFill>
              <a:latin typeface="Barlow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5FA965-E65B-45FB-A954-EE8B37BCF823}"/>
              </a:ext>
            </a:extLst>
          </p:cNvPr>
          <p:cNvSpPr txBox="1"/>
          <p:nvPr/>
        </p:nvSpPr>
        <p:spPr>
          <a:xfrm>
            <a:off x="-165100" y="101600"/>
            <a:ext cx="898525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-Projektregion Rügen-Stralsund</a:t>
            </a:r>
          </a:p>
        </p:txBody>
      </p:sp>
      <p:pic>
        <p:nvPicPr>
          <p:cNvPr id="25" name="Picture 6" descr="Bundesministerium für Digitales und Verkehr – Wikipedia">
            <a:extLst>
              <a:ext uri="{FF2B5EF4-FFF2-40B4-BE49-F238E27FC236}">
                <a16:creationId xmlns:a16="http://schemas.microsoft.com/office/drawing/2014/main" id="{4A1A91A8-BE49-4471-8358-9FDD11935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246" y="5802258"/>
            <a:ext cx="1917543" cy="118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7E35796-1123-4492-9F3B-E775ED26BD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52121" y="6039031"/>
            <a:ext cx="849354" cy="56623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DAD12C51-AA7E-4E5F-A479-43DAAC9421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13766" y="6039031"/>
            <a:ext cx="1193509" cy="366325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04190404-94A4-4B59-B8FA-62504A4069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23449" t="-2" r="-24747" b="71249"/>
          <a:stretch/>
        </p:blipFill>
        <p:spPr>
          <a:xfrm>
            <a:off x="7179818" y="5483815"/>
            <a:ext cx="6483360" cy="423912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7A863CE-FE72-4437-B788-D72A0A64DB92}"/>
              </a:ext>
            </a:extLst>
          </p:cNvPr>
          <p:cNvCxnSpPr>
            <a:cxnSpLocks/>
          </p:cNvCxnSpPr>
          <p:nvPr/>
        </p:nvCxnSpPr>
        <p:spPr>
          <a:xfrm>
            <a:off x="8982382" y="6039031"/>
            <a:ext cx="9218" cy="6570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Grafik 28">
            <a:extLst>
              <a:ext uri="{FF2B5EF4-FFF2-40B4-BE49-F238E27FC236}">
                <a16:creationId xmlns:a16="http://schemas.microsoft.com/office/drawing/2014/main" id="{2BF7CD4F-B32A-4E3A-96C6-FB0530E731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825" y="388353"/>
            <a:ext cx="3099175" cy="835324"/>
          </a:xfrm>
          <a:prstGeom prst="rect">
            <a:avLst/>
          </a:prstGeom>
        </p:spPr>
      </p:pic>
      <p:cxnSp>
        <p:nvCxnSpPr>
          <p:cNvPr id="393" name="Gerader Verbinder 392">
            <a:extLst>
              <a:ext uri="{FF2B5EF4-FFF2-40B4-BE49-F238E27FC236}">
                <a16:creationId xmlns:a16="http://schemas.microsoft.com/office/drawing/2014/main" id="{6BD2BE91-A8FB-4BDA-A31A-EB98053BD1B5}"/>
              </a:ext>
            </a:extLst>
          </p:cNvPr>
          <p:cNvCxnSpPr>
            <a:cxnSpLocks/>
          </p:cNvCxnSpPr>
          <p:nvPr/>
        </p:nvCxnSpPr>
        <p:spPr>
          <a:xfrm flipH="1">
            <a:off x="10740899" y="6039031"/>
            <a:ext cx="2869" cy="65704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5" name="Grafik 9">
            <a:extLst>
              <a:ext uri="{FF2B5EF4-FFF2-40B4-BE49-F238E27FC236}">
                <a16:creationId xmlns:a16="http://schemas.microsoft.com/office/drawing/2014/main" id="{F8D29118-9084-4D2A-9623-9BD76589A4F0}"/>
              </a:ext>
            </a:extLst>
          </p:cNvPr>
          <p:cNvPicPr/>
          <p:nvPr/>
        </p:nvPicPr>
        <p:blipFill>
          <a:blip r:embed="rId13"/>
          <a:stretch/>
        </p:blipFill>
        <p:spPr>
          <a:xfrm>
            <a:off x="5895646" y="2983795"/>
            <a:ext cx="289829" cy="289829"/>
          </a:xfrm>
          <a:prstGeom prst="rect">
            <a:avLst/>
          </a:prstGeom>
          <a:ln w="0">
            <a:noFill/>
          </a:ln>
        </p:spPr>
      </p:pic>
      <p:sp>
        <p:nvSpPr>
          <p:cNvPr id="396" name="Parallelogramm 59">
            <a:extLst>
              <a:ext uri="{FF2B5EF4-FFF2-40B4-BE49-F238E27FC236}">
                <a16:creationId xmlns:a16="http://schemas.microsoft.com/office/drawing/2014/main" id="{C09496E1-49CF-409E-A90C-CCE5D4874A05}"/>
              </a:ext>
            </a:extLst>
          </p:cNvPr>
          <p:cNvSpPr/>
          <p:nvPr/>
        </p:nvSpPr>
        <p:spPr>
          <a:xfrm>
            <a:off x="7878203" y="4295428"/>
            <a:ext cx="1678833" cy="305008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>
              <a:solidFill>
                <a:schemeClr val="lt1"/>
              </a:solidFill>
              <a:latin typeface="Barlow"/>
            </a:endParaRPr>
          </a:p>
        </p:txBody>
      </p:sp>
      <p:sp>
        <p:nvSpPr>
          <p:cNvPr id="397" name="Parallelogramm 36">
            <a:extLst>
              <a:ext uri="{FF2B5EF4-FFF2-40B4-BE49-F238E27FC236}">
                <a16:creationId xmlns:a16="http://schemas.microsoft.com/office/drawing/2014/main" id="{394EAF65-044B-4FBF-AFF6-243520A8122D}"/>
              </a:ext>
            </a:extLst>
          </p:cNvPr>
          <p:cNvSpPr/>
          <p:nvPr/>
        </p:nvSpPr>
        <p:spPr>
          <a:xfrm>
            <a:off x="1843281" y="3427945"/>
            <a:ext cx="1394446" cy="225391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71598" rIns="71598" bIns="71598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 dirty="0">
              <a:solidFill>
                <a:schemeClr val="lt1"/>
              </a:solidFill>
              <a:latin typeface="Barlow"/>
            </a:endParaRPr>
          </a:p>
        </p:txBody>
      </p:sp>
      <p:sp>
        <p:nvSpPr>
          <p:cNvPr id="398" name="Parallelogramm 35">
            <a:extLst>
              <a:ext uri="{FF2B5EF4-FFF2-40B4-BE49-F238E27FC236}">
                <a16:creationId xmlns:a16="http://schemas.microsoft.com/office/drawing/2014/main" id="{7F42AA65-EBFE-4BEC-B966-91DAE562B732}"/>
              </a:ext>
            </a:extLst>
          </p:cNvPr>
          <p:cNvSpPr/>
          <p:nvPr/>
        </p:nvSpPr>
        <p:spPr>
          <a:xfrm>
            <a:off x="2175426" y="4433079"/>
            <a:ext cx="1519313" cy="243720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71598" rIns="71598" bIns="71598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>
              <a:solidFill>
                <a:schemeClr val="lt1"/>
              </a:solidFill>
              <a:latin typeface="Barlow"/>
            </a:endParaRPr>
          </a:p>
        </p:txBody>
      </p:sp>
      <p:sp>
        <p:nvSpPr>
          <p:cNvPr id="399" name="Parallelogramm 32">
            <a:extLst>
              <a:ext uri="{FF2B5EF4-FFF2-40B4-BE49-F238E27FC236}">
                <a16:creationId xmlns:a16="http://schemas.microsoft.com/office/drawing/2014/main" id="{0D85E8CF-2CB3-4389-8266-DEE88084753F}"/>
              </a:ext>
            </a:extLst>
          </p:cNvPr>
          <p:cNvSpPr/>
          <p:nvPr/>
        </p:nvSpPr>
        <p:spPr>
          <a:xfrm>
            <a:off x="5187028" y="3968548"/>
            <a:ext cx="2242843" cy="473407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>
              <a:solidFill>
                <a:schemeClr val="lt1"/>
              </a:solidFill>
              <a:latin typeface="Barlow"/>
            </a:endParaRPr>
          </a:p>
        </p:txBody>
      </p:sp>
      <p:pic>
        <p:nvPicPr>
          <p:cNvPr id="400" name="Grafik 7">
            <a:extLst>
              <a:ext uri="{FF2B5EF4-FFF2-40B4-BE49-F238E27FC236}">
                <a16:creationId xmlns:a16="http://schemas.microsoft.com/office/drawing/2014/main" id="{5A3E3749-AE5D-4C7D-AC14-0BC6675FF13C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2700838" y="4056831"/>
            <a:ext cx="602284" cy="602284"/>
          </a:xfrm>
          <a:prstGeom prst="rect">
            <a:avLst/>
          </a:prstGeom>
          <a:ln w="0">
            <a:noFill/>
          </a:ln>
        </p:spPr>
      </p:pic>
      <p:pic>
        <p:nvPicPr>
          <p:cNvPr id="401" name="Grafik 19">
            <a:extLst>
              <a:ext uri="{FF2B5EF4-FFF2-40B4-BE49-F238E27FC236}">
                <a16:creationId xmlns:a16="http://schemas.microsoft.com/office/drawing/2014/main" id="{171B33A6-558A-47EA-8FC9-5F6043345C53}"/>
              </a:ext>
            </a:extLst>
          </p:cNvPr>
          <p:cNvPicPr/>
          <p:nvPr/>
        </p:nvPicPr>
        <p:blipFill>
          <a:blip r:embed="rId15"/>
          <a:stretch/>
        </p:blipFill>
        <p:spPr>
          <a:xfrm>
            <a:off x="8274826" y="4249931"/>
            <a:ext cx="305008" cy="305008"/>
          </a:xfrm>
          <a:prstGeom prst="rect">
            <a:avLst/>
          </a:prstGeom>
          <a:ln w="0">
            <a:noFill/>
          </a:ln>
        </p:spPr>
      </p:pic>
      <p:pic>
        <p:nvPicPr>
          <p:cNvPr id="402" name="Grafik 25">
            <a:extLst>
              <a:ext uri="{FF2B5EF4-FFF2-40B4-BE49-F238E27FC236}">
                <a16:creationId xmlns:a16="http://schemas.microsoft.com/office/drawing/2014/main" id="{543E2C8B-BA2E-4BBC-B95B-0F5D3C85742E}"/>
              </a:ext>
            </a:extLst>
          </p:cNvPr>
          <p:cNvPicPr/>
          <p:nvPr/>
        </p:nvPicPr>
        <p:blipFill>
          <a:blip r:embed="rId16"/>
          <a:stretch/>
        </p:blipFill>
        <p:spPr>
          <a:xfrm>
            <a:off x="8692544" y="4025216"/>
            <a:ext cx="446773" cy="446773"/>
          </a:xfrm>
          <a:prstGeom prst="rect">
            <a:avLst/>
          </a:prstGeom>
          <a:ln w="0">
            <a:noFill/>
          </a:ln>
        </p:spPr>
      </p:pic>
      <p:pic>
        <p:nvPicPr>
          <p:cNvPr id="403" name="Picture 2" descr="Electrolysis - Free industry icons">
            <a:extLst>
              <a:ext uri="{FF2B5EF4-FFF2-40B4-BE49-F238E27FC236}">
                <a16:creationId xmlns:a16="http://schemas.microsoft.com/office/drawing/2014/main" id="{2A205FBE-1CE1-437D-80A8-DC2E589AB534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5983114" y="3608465"/>
            <a:ext cx="585555" cy="611635"/>
          </a:xfrm>
          <a:prstGeom prst="rect">
            <a:avLst/>
          </a:prstGeom>
          <a:ln w="0">
            <a:noFill/>
          </a:ln>
        </p:spPr>
      </p:pic>
      <p:grpSp>
        <p:nvGrpSpPr>
          <p:cNvPr id="404" name="Gruppieren 28">
            <a:extLst>
              <a:ext uri="{FF2B5EF4-FFF2-40B4-BE49-F238E27FC236}">
                <a16:creationId xmlns:a16="http://schemas.microsoft.com/office/drawing/2014/main" id="{6ADD84EE-03B7-4334-8167-9330E563AE6E}"/>
              </a:ext>
            </a:extLst>
          </p:cNvPr>
          <p:cNvGrpSpPr/>
          <p:nvPr/>
        </p:nvGrpSpPr>
        <p:grpSpPr>
          <a:xfrm>
            <a:off x="2241031" y="2979497"/>
            <a:ext cx="742043" cy="741184"/>
            <a:chOff x="3921840" y="2737800"/>
            <a:chExt cx="932760" cy="931680"/>
          </a:xfrm>
        </p:grpSpPr>
        <p:pic>
          <p:nvPicPr>
            <p:cNvPr id="405" name="Picture 10" descr="Electric buses Icon - Free PNG &amp; SVG 1464657 - Noun Project">
              <a:extLst>
                <a:ext uri="{FF2B5EF4-FFF2-40B4-BE49-F238E27FC236}">
                  <a16:creationId xmlns:a16="http://schemas.microsoft.com/office/drawing/2014/main" id="{478B5C24-132C-4EE5-94CA-8ABECF30C277}"/>
                </a:ext>
              </a:extLst>
            </p:cNvPr>
            <p:cNvPicPr/>
            <p:nvPr/>
          </p:nvPicPr>
          <p:blipFill>
            <a:blip r:embed="rId18"/>
            <a:stretch/>
          </p:blipFill>
          <p:spPr>
            <a:xfrm>
              <a:off x="3921840" y="2737800"/>
              <a:ext cx="932760" cy="931680"/>
            </a:xfrm>
            <a:prstGeom prst="rect">
              <a:avLst/>
            </a:prstGeom>
            <a:ln w="0">
              <a:noFill/>
            </a:ln>
          </p:spPr>
        </p:pic>
        <p:sp useBgFill="1">
          <p:nvSpPr>
            <p:cNvPr id="406" name="Textfeld 26">
              <a:extLst>
                <a:ext uri="{FF2B5EF4-FFF2-40B4-BE49-F238E27FC236}">
                  <a16:creationId xmlns:a16="http://schemas.microsoft.com/office/drawing/2014/main" id="{5375BBBD-1A37-432B-A8BB-46DD6973859E}"/>
                </a:ext>
              </a:extLst>
            </p:cNvPr>
            <p:cNvSpPr/>
            <p:nvPr/>
          </p:nvSpPr>
          <p:spPr>
            <a:xfrm>
              <a:off x="4077366" y="3056557"/>
              <a:ext cx="325694" cy="244825"/>
            </a:xfrm>
            <a:prstGeom prst="rect">
              <a:avLst/>
            </a:prstGeom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71598" tIns="35799" rIns="71598" bIns="35799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de-DE" sz="796" b="1" spc="-1" dirty="0">
                  <a:solidFill>
                    <a:srgbClr val="595959"/>
                  </a:solidFill>
                  <a:latin typeface="Barlow"/>
                </a:rPr>
                <a:t>H</a:t>
              </a:r>
              <a:r>
                <a:rPr lang="de-DE" sz="796" b="1" spc="-1" baseline="-25000" dirty="0">
                  <a:solidFill>
                    <a:srgbClr val="595959"/>
                  </a:solidFill>
                  <a:latin typeface="Barlow"/>
                </a:rPr>
                <a:t>2</a:t>
              </a:r>
              <a:endParaRPr lang="de-DE" sz="796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pic>
        <p:nvPicPr>
          <p:cNvPr id="407" name="Picture 18" descr="Residential-area Icons - Free SVG &amp; PNG Residential-area Images - Noun  Project">
            <a:extLst>
              <a:ext uri="{FF2B5EF4-FFF2-40B4-BE49-F238E27FC236}">
                <a16:creationId xmlns:a16="http://schemas.microsoft.com/office/drawing/2014/main" id="{A023EDDB-37EC-402A-8E8B-079CD7030C9C}"/>
              </a:ext>
            </a:extLst>
          </p:cNvPr>
          <p:cNvPicPr/>
          <p:nvPr/>
        </p:nvPicPr>
        <p:blipFill>
          <a:blip r:embed="rId19"/>
          <a:stretch/>
        </p:blipFill>
        <p:spPr>
          <a:xfrm>
            <a:off x="6890811" y="4681772"/>
            <a:ext cx="792735" cy="491736"/>
          </a:xfrm>
          <a:prstGeom prst="rect">
            <a:avLst/>
          </a:prstGeom>
          <a:ln w="0">
            <a:noFill/>
          </a:ln>
        </p:spPr>
      </p:pic>
      <p:sp>
        <p:nvSpPr>
          <p:cNvPr id="408" name="Rechteck 52">
            <a:extLst>
              <a:ext uri="{FF2B5EF4-FFF2-40B4-BE49-F238E27FC236}">
                <a16:creationId xmlns:a16="http://schemas.microsoft.com/office/drawing/2014/main" id="{E04F69D1-195B-496F-9749-37C167B160EC}"/>
              </a:ext>
            </a:extLst>
          </p:cNvPr>
          <p:cNvSpPr/>
          <p:nvPr/>
        </p:nvSpPr>
        <p:spPr>
          <a:xfrm>
            <a:off x="5278369" y="4480823"/>
            <a:ext cx="1125726" cy="355524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SWS Stralsund GmbH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Elektrolyseur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09" name="Rechteck 53">
            <a:extLst>
              <a:ext uri="{FF2B5EF4-FFF2-40B4-BE49-F238E27FC236}">
                <a16:creationId xmlns:a16="http://schemas.microsoft.com/office/drawing/2014/main" id="{F2AF1069-37D0-4F92-932A-658B30E3B5DE}"/>
              </a:ext>
            </a:extLst>
          </p:cNvPr>
          <p:cNvSpPr/>
          <p:nvPr/>
        </p:nvSpPr>
        <p:spPr>
          <a:xfrm>
            <a:off x="7879285" y="4645467"/>
            <a:ext cx="1210645" cy="425281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SWS Stralsund GmbH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Photovoltaikanagen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Windenergieanlagen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410" name="Picture 32" descr="Heizung | Kostenlose Icon">
            <a:extLst>
              <a:ext uri="{FF2B5EF4-FFF2-40B4-BE49-F238E27FC236}">
                <a16:creationId xmlns:a16="http://schemas.microsoft.com/office/drawing/2014/main" id="{18DC10A0-231A-4810-894B-FA6101069080}"/>
              </a:ext>
            </a:extLst>
          </p:cNvPr>
          <p:cNvPicPr/>
          <p:nvPr/>
        </p:nvPicPr>
        <p:blipFill>
          <a:blip r:embed="rId20"/>
          <a:stretch/>
        </p:blipFill>
        <p:spPr>
          <a:xfrm>
            <a:off x="6471819" y="4149691"/>
            <a:ext cx="359480" cy="340432"/>
          </a:xfrm>
          <a:prstGeom prst="rect">
            <a:avLst/>
          </a:prstGeom>
          <a:ln w="0">
            <a:noFill/>
          </a:ln>
        </p:spPr>
      </p:pic>
      <p:sp>
        <p:nvSpPr>
          <p:cNvPr id="411" name="Rechteck 1036">
            <a:extLst>
              <a:ext uri="{FF2B5EF4-FFF2-40B4-BE49-F238E27FC236}">
                <a16:creationId xmlns:a16="http://schemas.microsoft.com/office/drawing/2014/main" id="{27CCDEA1-57AD-449E-BC28-165C9DDF2255}"/>
              </a:ext>
            </a:extLst>
          </p:cNvPr>
          <p:cNvSpPr/>
          <p:nvPr/>
        </p:nvSpPr>
        <p:spPr>
          <a:xfrm>
            <a:off x="4318589" y="3618551"/>
            <a:ext cx="1002920" cy="422157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Hypion GmbH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H</a:t>
            </a:r>
            <a:r>
              <a:rPr lang="de-DE" sz="635" spc="-1" dirty="0">
                <a:solidFill>
                  <a:schemeClr val="lt1"/>
                </a:solidFill>
                <a:latin typeface="Trebuchet MS" panose="020B0603020202020204" pitchFamily="34" charset="0"/>
              </a:rPr>
              <a:t>2</a:t>
            </a: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 Tankstelle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H</a:t>
            </a:r>
            <a:r>
              <a:rPr lang="de-DE" sz="635" spc="-1" dirty="0">
                <a:solidFill>
                  <a:schemeClr val="lt1"/>
                </a:solidFill>
                <a:latin typeface="Trebuchet MS" panose="020B0603020202020204" pitchFamily="34" charset="0"/>
              </a:rPr>
              <a:t>2</a:t>
            </a: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 Speicher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de-DE" sz="796" spc="-1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412" name="Rechteck 1038">
            <a:extLst>
              <a:ext uri="{FF2B5EF4-FFF2-40B4-BE49-F238E27FC236}">
                <a16:creationId xmlns:a16="http://schemas.microsoft.com/office/drawing/2014/main" id="{F22FF665-5BBC-4552-9DA8-F3906901023D}"/>
              </a:ext>
            </a:extLst>
          </p:cNvPr>
          <p:cNvSpPr/>
          <p:nvPr/>
        </p:nvSpPr>
        <p:spPr>
          <a:xfrm>
            <a:off x="1922649" y="3701113"/>
            <a:ext cx="1185228" cy="315875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VVR mbH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BZ-Busse (12 Stück)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de-DE" sz="636" spc="-1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413" name="Rechteck 1042">
            <a:extLst>
              <a:ext uri="{FF2B5EF4-FFF2-40B4-BE49-F238E27FC236}">
                <a16:creationId xmlns:a16="http://schemas.microsoft.com/office/drawing/2014/main" id="{97C7DD28-2BE2-4CF4-BCF3-1F7666333F01}"/>
              </a:ext>
            </a:extLst>
          </p:cNvPr>
          <p:cNvSpPr/>
          <p:nvPr/>
        </p:nvSpPr>
        <p:spPr>
          <a:xfrm>
            <a:off x="2174790" y="4718799"/>
            <a:ext cx="1052097" cy="315874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SpeziTrans GmbH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BZ-LKW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414" name="Grafik 1088" descr="Blitz mit einfarbiger Füllung">
            <a:extLst>
              <a:ext uri="{FF2B5EF4-FFF2-40B4-BE49-F238E27FC236}">
                <a16:creationId xmlns:a16="http://schemas.microsoft.com/office/drawing/2014/main" id="{7A6EEEA5-7110-46EA-86D9-50B27BD1F354}"/>
              </a:ext>
            </a:extLst>
          </p:cNvPr>
          <p:cNvPicPr/>
          <p:nvPr/>
        </p:nvPicPr>
        <p:blipFill>
          <a:blip r:embed="rId21"/>
          <a:stretch/>
        </p:blipFill>
        <p:spPr>
          <a:xfrm>
            <a:off x="8045523" y="3750747"/>
            <a:ext cx="234142" cy="221219"/>
          </a:xfrm>
          <a:prstGeom prst="rect">
            <a:avLst/>
          </a:prstGeom>
          <a:ln w="0">
            <a:noFill/>
          </a:ln>
        </p:spPr>
      </p:pic>
      <p:sp>
        <p:nvSpPr>
          <p:cNvPr id="415" name="Verbinder: gewinkelt 1098">
            <a:extLst>
              <a:ext uri="{FF2B5EF4-FFF2-40B4-BE49-F238E27FC236}">
                <a16:creationId xmlns:a16="http://schemas.microsoft.com/office/drawing/2014/main" id="{B1B7A364-8610-4DF1-ABED-73E7E814F427}"/>
              </a:ext>
            </a:extLst>
          </p:cNvPr>
          <p:cNvSpPr/>
          <p:nvPr/>
        </p:nvSpPr>
        <p:spPr>
          <a:xfrm rot="16200000" flipH="1">
            <a:off x="6488313" y="4715164"/>
            <a:ext cx="514051" cy="187269"/>
          </a:xfrm>
          <a:prstGeom prst="bentConnector3">
            <a:avLst>
              <a:gd name="adj1" fmla="val 100067"/>
            </a:avLst>
          </a:prstGeom>
          <a:noFill/>
          <a:ln w="28575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16" name="Grafik 1109" descr="Feuer mit einfarbiger Füllung">
            <a:extLst>
              <a:ext uri="{FF2B5EF4-FFF2-40B4-BE49-F238E27FC236}">
                <a16:creationId xmlns:a16="http://schemas.microsoft.com/office/drawing/2014/main" id="{2DE6A841-CDAF-4D3D-8D03-A715BBFC5ECF}"/>
              </a:ext>
            </a:extLst>
          </p:cNvPr>
          <p:cNvPicPr/>
          <p:nvPr/>
        </p:nvPicPr>
        <p:blipFill>
          <a:blip r:embed="rId22"/>
          <a:stretch/>
        </p:blipFill>
        <p:spPr>
          <a:xfrm>
            <a:off x="6662265" y="4589945"/>
            <a:ext cx="261352" cy="212353"/>
          </a:xfrm>
          <a:prstGeom prst="rect">
            <a:avLst/>
          </a:prstGeom>
          <a:ln w="0">
            <a:noFill/>
          </a:ln>
        </p:spPr>
      </p:pic>
      <p:sp>
        <p:nvSpPr>
          <p:cNvPr id="417" name="Parallelogramm 42">
            <a:extLst>
              <a:ext uri="{FF2B5EF4-FFF2-40B4-BE49-F238E27FC236}">
                <a16:creationId xmlns:a16="http://schemas.microsoft.com/office/drawing/2014/main" id="{AB6043C9-6A57-4747-9F4F-57712DEFDCA5}"/>
              </a:ext>
            </a:extLst>
          </p:cNvPr>
          <p:cNvSpPr/>
          <p:nvPr/>
        </p:nvSpPr>
        <p:spPr>
          <a:xfrm>
            <a:off x="5784036" y="1445745"/>
            <a:ext cx="2121310" cy="429025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>
              <a:solidFill>
                <a:schemeClr val="lt1"/>
              </a:solidFill>
              <a:latin typeface="Barlow"/>
            </a:endParaRPr>
          </a:p>
        </p:txBody>
      </p:sp>
      <p:pic>
        <p:nvPicPr>
          <p:cNvPr id="418" name="Picture 24" descr="Grain Wheat icon PNG and SVG Vector Free Download">
            <a:extLst>
              <a:ext uri="{FF2B5EF4-FFF2-40B4-BE49-F238E27FC236}">
                <a16:creationId xmlns:a16="http://schemas.microsoft.com/office/drawing/2014/main" id="{61047F2D-3072-4236-B3F5-7E10E45662FE}"/>
              </a:ext>
            </a:extLst>
          </p:cNvPr>
          <p:cNvPicPr/>
          <p:nvPr/>
        </p:nvPicPr>
        <p:blipFill>
          <a:blip r:embed="rId23"/>
          <a:stretch/>
        </p:blipFill>
        <p:spPr>
          <a:xfrm>
            <a:off x="5629384" y="1253366"/>
            <a:ext cx="349113" cy="315032"/>
          </a:xfrm>
          <a:prstGeom prst="rect">
            <a:avLst/>
          </a:prstGeom>
          <a:ln w="0">
            <a:noFill/>
          </a:ln>
        </p:spPr>
      </p:pic>
      <p:pic>
        <p:nvPicPr>
          <p:cNvPr id="419" name="Picture 32" descr="Heizung | Kostenlose Icon">
            <a:extLst>
              <a:ext uri="{FF2B5EF4-FFF2-40B4-BE49-F238E27FC236}">
                <a16:creationId xmlns:a16="http://schemas.microsoft.com/office/drawing/2014/main" id="{0922616E-E919-4274-AEF1-F5CAEEEC11DF}"/>
              </a:ext>
            </a:extLst>
          </p:cNvPr>
          <p:cNvPicPr/>
          <p:nvPr/>
        </p:nvPicPr>
        <p:blipFill>
          <a:blip r:embed="rId20"/>
          <a:stretch/>
        </p:blipFill>
        <p:spPr>
          <a:xfrm>
            <a:off x="6562062" y="1294917"/>
            <a:ext cx="290975" cy="290975"/>
          </a:xfrm>
          <a:prstGeom prst="rect">
            <a:avLst/>
          </a:prstGeom>
          <a:ln w="0">
            <a:noFill/>
          </a:ln>
        </p:spPr>
      </p:pic>
      <p:pic>
        <p:nvPicPr>
          <p:cNvPr id="420" name="Grafik 1046">
            <a:extLst>
              <a:ext uri="{FF2B5EF4-FFF2-40B4-BE49-F238E27FC236}">
                <a16:creationId xmlns:a16="http://schemas.microsoft.com/office/drawing/2014/main" id="{3044859E-3048-4257-A107-5F838C5C960D}"/>
              </a:ext>
            </a:extLst>
          </p:cNvPr>
          <p:cNvPicPr/>
          <p:nvPr/>
        </p:nvPicPr>
        <p:blipFill>
          <a:blip r:embed="rId24"/>
          <a:stretch/>
        </p:blipFill>
        <p:spPr>
          <a:xfrm>
            <a:off x="6714421" y="1605259"/>
            <a:ext cx="273505" cy="273505"/>
          </a:xfrm>
          <a:prstGeom prst="rect">
            <a:avLst/>
          </a:prstGeom>
          <a:ln w="0">
            <a:noFill/>
          </a:ln>
        </p:spPr>
      </p:pic>
      <p:pic>
        <p:nvPicPr>
          <p:cNvPr id="421" name="Grafik 1048">
            <a:extLst>
              <a:ext uri="{FF2B5EF4-FFF2-40B4-BE49-F238E27FC236}">
                <a16:creationId xmlns:a16="http://schemas.microsoft.com/office/drawing/2014/main" id="{D7A1101B-50B2-4DC1-B22B-6DDAAD1B0398}"/>
              </a:ext>
            </a:extLst>
          </p:cNvPr>
          <p:cNvPicPr/>
          <p:nvPr/>
        </p:nvPicPr>
        <p:blipFill>
          <a:blip r:embed="rId25"/>
          <a:stretch/>
        </p:blipFill>
        <p:spPr>
          <a:xfrm>
            <a:off x="7032871" y="1256073"/>
            <a:ext cx="400377" cy="400377"/>
          </a:xfrm>
          <a:prstGeom prst="rect">
            <a:avLst/>
          </a:prstGeom>
          <a:ln w="0">
            <a:noFill/>
          </a:ln>
        </p:spPr>
      </p:pic>
      <p:sp>
        <p:nvSpPr>
          <p:cNvPr id="422" name="Rechteck 1068">
            <a:extLst>
              <a:ext uri="{FF2B5EF4-FFF2-40B4-BE49-F238E27FC236}">
                <a16:creationId xmlns:a16="http://schemas.microsoft.com/office/drawing/2014/main" id="{691F61FD-D606-45D9-809A-75499228FB77}"/>
              </a:ext>
            </a:extLst>
          </p:cNvPr>
          <p:cNvSpPr/>
          <p:nvPr/>
        </p:nvSpPr>
        <p:spPr>
          <a:xfrm>
            <a:off x="5784039" y="1919078"/>
            <a:ext cx="1645834" cy="509473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Energiewerk Rügen eG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PV- und Windenergie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Elektrolyseur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Abwärmenutzung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23" name="Gerade Verbindung mit Pfeil 1283">
            <a:extLst>
              <a:ext uri="{FF2B5EF4-FFF2-40B4-BE49-F238E27FC236}">
                <a16:creationId xmlns:a16="http://schemas.microsoft.com/office/drawing/2014/main" id="{5BC2363E-242D-45F6-8AAA-57BF9EB6923E}"/>
              </a:ext>
            </a:extLst>
          </p:cNvPr>
          <p:cNvSpPr/>
          <p:nvPr/>
        </p:nvSpPr>
        <p:spPr>
          <a:xfrm flipH="1">
            <a:off x="6007136" y="1352745"/>
            <a:ext cx="510638" cy="28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C00000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lIns="71598" tIns="71598" rIns="71598" bIns="71598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24" name="Grafik 1286" descr="Feuer mit einfarbiger Füllung">
            <a:extLst>
              <a:ext uri="{FF2B5EF4-FFF2-40B4-BE49-F238E27FC236}">
                <a16:creationId xmlns:a16="http://schemas.microsoft.com/office/drawing/2014/main" id="{7FDF4B35-717E-467B-881D-6164EF254933}"/>
              </a:ext>
            </a:extLst>
          </p:cNvPr>
          <p:cNvPicPr/>
          <p:nvPr/>
        </p:nvPicPr>
        <p:blipFill>
          <a:blip r:embed="rId22"/>
          <a:stretch/>
        </p:blipFill>
        <p:spPr>
          <a:xfrm>
            <a:off x="6249710" y="1237041"/>
            <a:ext cx="92219" cy="92219"/>
          </a:xfrm>
          <a:prstGeom prst="rect">
            <a:avLst/>
          </a:prstGeom>
          <a:ln w="0">
            <a:noFill/>
          </a:ln>
        </p:spPr>
      </p:pic>
      <p:sp>
        <p:nvSpPr>
          <p:cNvPr id="426" name="Parallelogramm 37">
            <a:extLst>
              <a:ext uri="{FF2B5EF4-FFF2-40B4-BE49-F238E27FC236}">
                <a16:creationId xmlns:a16="http://schemas.microsoft.com/office/drawing/2014/main" id="{3A2654E0-FB44-4BA1-BDAC-A9A96CA46B90}"/>
              </a:ext>
            </a:extLst>
          </p:cNvPr>
          <p:cNvSpPr/>
          <p:nvPr/>
        </p:nvSpPr>
        <p:spPr>
          <a:xfrm>
            <a:off x="2389624" y="1884871"/>
            <a:ext cx="1569549" cy="290688"/>
          </a:xfrm>
          <a:prstGeom prst="parallelogram">
            <a:avLst>
              <a:gd name="adj" fmla="val 21707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760" dist="3816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DE" sz="2744" spc="-1">
              <a:solidFill>
                <a:schemeClr val="accent5">
                  <a:lumMod val="20000"/>
                  <a:lumOff val="80000"/>
                </a:schemeClr>
              </a:solidFill>
              <a:latin typeface="Barlow"/>
            </a:endParaRPr>
          </a:p>
        </p:txBody>
      </p:sp>
      <p:grpSp>
        <p:nvGrpSpPr>
          <p:cNvPr id="427" name="Gruppieren 1">
            <a:extLst>
              <a:ext uri="{FF2B5EF4-FFF2-40B4-BE49-F238E27FC236}">
                <a16:creationId xmlns:a16="http://schemas.microsoft.com/office/drawing/2014/main" id="{C069D0F4-ACF7-400D-93A2-F9134151747C}"/>
              </a:ext>
            </a:extLst>
          </p:cNvPr>
          <p:cNvGrpSpPr/>
          <p:nvPr/>
        </p:nvGrpSpPr>
        <p:grpSpPr>
          <a:xfrm>
            <a:off x="2792644" y="1635508"/>
            <a:ext cx="801327" cy="422716"/>
            <a:chOff x="9978840" y="1558440"/>
            <a:chExt cx="1007280" cy="531360"/>
          </a:xfrm>
          <a:noFill/>
        </p:grpSpPr>
        <p:pic>
          <p:nvPicPr>
            <p:cNvPr id="428" name="Picture 8" descr="Vessel Icon #195273 - Free Icons Library">
              <a:extLst>
                <a:ext uri="{FF2B5EF4-FFF2-40B4-BE49-F238E27FC236}">
                  <a16:creationId xmlns:a16="http://schemas.microsoft.com/office/drawing/2014/main" id="{0D29E7F0-DA4D-407B-AB32-52284A33272A}"/>
                </a:ext>
              </a:extLst>
            </p:cNvPr>
            <p:cNvPicPr/>
            <p:nvPr/>
          </p:nvPicPr>
          <p:blipFill>
            <a:blip r:embed="rId26"/>
            <a:stretch/>
          </p:blipFill>
          <p:spPr>
            <a:xfrm>
              <a:off x="9978840" y="1558440"/>
              <a:ext cx="1007280" cy="531360"/>
            </a:xfrm>
            <a:prstGeom prst="rect">
              <a:avLst/>
            </a:prstGeom>
            <a:grpFill/>
            <a:ln w="0">
              <a:noFill/>
            </a:ln>
          </p:spPr>
        </p:pic>
        <p:sp>
          <p:nvSpPr>
            <p:cNvPr id="429" name="Textfeld 1058">
              <a:extLst>
                <a:ext uri="{FF2B5EF4-FFF2-40B4-BE49-F238E27FC236}">
                  <a16:creationId xmlns:a16="http://schemas.microsoft.com/office/drawing/2014/main" id="{18C43339-3544-437E-AD77-562C70584130}"/>
                </a:ext>
              </a:extLst>
            </p:cNvPr>
            <p:cNvSpPr/>
            <p:nvPr/>
          </p:nvSpPr>
          <p:spPr>
            <a:xfrm>
              <a:off x="10542600" y="1813320"/>
              <a:ext cx="381600" cy="260138"/>
            </a:xfrm>
            <a:prstGeom prst="rect">
              <a:avLst/>
            </a:prstGeom>
            <a:grp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1598" tIns="35799" rIns="71598" bIns="35799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de-DE" sz="875" b="1" spc="-1" dirty="0">
                  <a:solidFill>
                    <a:srgbClr val="FFFFFF"/>
                  </a:solidFill>
                  <a:latin typeface="Barlow"/>
                </a:rPr>
                <a:t>H</a:t>
              </a:r>
              <a:r>
                <a:rPr lang="de-DE" sz="875" b="1" spc="-1" baseline="-25000" dirty="0">
                  <a:solidFill>
                    <a:srgbClr val="FFFFFF"/>
                  </a:solidFill>
                  <a:latin typeface="Barlow"/>
                </a:rPr>
                <a:t>2</a:t>
              </a:r>
              <a:endParaRPr lang="de-DE" sz="875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30" name="Rechteck 1066">
            <a:extLst>
              <a:ext uri="{FF2B5EF4-FFF2-40B4-BE49-F238E27FC236}">
                <a16:creationId xmlns:a16="http://schemas.microsoft.com/office/drawing/2014/main" id="{4A7E5C14-8478-4645-8152-A5D67C90732D}"/>
              </a:ext>
            </a:extLst>
          </p:cNvPr>
          <p:cNvSpPr/>
          <p:nvPr/>
        </p:nvSpPr>
        <p:spPr>
          <a:xfrm>
            <a:off x="2385588" y="2214223"/>
            <a:ext cx="1456484" cy="419379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FWOL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H</a:t>
            </a:r>
            <a:r>
              <a:rPr lang="de-DE" sz="796" spc="-1" baseline="-25000" dirty="0">
                <a:solidFill>
                  <a:schemeClr val="lt1"/>
                </a:solidFill>
                <a:latin typeface="Trebuchet MS" panose="020B0603020202020204" pitchFamily="34" charset="0"/>
              </a:rPr>
              <a:t>2</a:t>
            </a: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 -betriebenes Schiff</a:t>
            </a: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        „Crew Transfer Vessel“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de-DE" sz="636" spc="-1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431" name="Rechteck: abgerundete Ecken 430">
            <a:extLst>
              <a:ext uri="{FF2B5EF4-FFF2-40B4-BE49-F238E27FC236}">
                <a16:creationId xmlns:a16="http://schemas.microsoft.com/office/drawing/2014/main" id="{5C139942-7285-420D-8167-503CBF0298E8}"/>
              </a:ext>
            </a:extLst>
          </p:cNvPr>
          <p:cNvSpPr/>
          <p:nvPr/>
        </p:nvSpPr>
        <p:spPr>
          <a:xfrm>
            <a:off x="5403849" y="1164015"/>
            <a:ext cx="2573572" cy="1296500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744"/>
          </a:p>
        </p:txBody>
      </p:sp>
      <p:sp>
        <p:nvSpPr>
          <p:cNvPr id="432" name="Textfeld 431">
            <a:extLst>
              <a:ext uri="{FF2B5EF4-FFF2-40B4-BE49-F238E27FC236}">
                <a16:creationId xmlns:a16="http://schemas.microsoft.com/office/drawing/2014/main" id="{07C184A6-7465-4549-8AFD-571C56468D2B}"/>
              </a:ext>
            </a:extLst>
          </p:cNvPr>
          <p:cNvSpPr txBox="1"/>
          <p:nvPr/>
        </p:nvSpPr>
        <p:spPr>
          <a:xfrm rot="16200000">
            <a:off x="7621373" y="1974075"/>
            <a:ext cx="902687" cy="26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14" dirty="0">
                <a:latin typeface="Trebuchet MS" panose="020B0603020202020204" pitchFamily="34" charset="0"/>
              </a:rPr>
              <a:t>Redundanz</a:t>
            </a:r>
          </a:p>
        </p:txBody>
      </p:sp>
      <p:pic>
        <p:nvPicPr>
          <p:cNvPr id="433" name="Picture 2" descr="Electrolysis - Free industry icons">
            <a:extLst>
              <a:ext uri="{FF2B5EF4-FFF2-40B4-BE49-F238E27FC236}">
                <a16:creationId xmlns:a16="http://schemas.microsoft.com/office/drawing/2014/main" id="{AD4C5C36-F688-43A3-9749-D4A5C2DBAD48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6221219" y="1511798"/>
            <a:ext cx="336368" cy="336368"/>
          </a:xfrm>
          <a:prstGeom prst="rect">
            <a:avLst/>
          </a:prstGeom>
          <a:ln w="0">
            <a:noFill/>
          </a:ln>
        </p:spPr>
      </p:pic>
      <p:sp>
        <p:nvSpPr>
          <p:cNvPr id="434" name="Rechteck: abgerundete Ecken 433">
            <a:extLst>
              <a:ext uri="{FF2B5EF4-FFF2-40B4-BE49-F238E27FC236}">
                <a16:creationId xmlns:a16="http://schemas.microsoft.com/office/drawing/2014/main" id="{E93D2FC0-3185-4C14-95B3-28F353AE6C32}"/>
              </a:ext>
            </a:extLst>
          </p:cNvPr>
          <p:cNvSpPr/>
          <p:nvPr/>
        </p:nvSpPr>
        <p:spPr>
          <a:xfrm>
            <a:off x="1771511" y="3023100"/>
            <a:ext cx="2070561" cy="2150408"/>
          </a:xfrm>
          <a:prstGeom prst="roundRect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744"/>
          </a:p>
        </p:txBody>
      </p:sp>
      <p:sp>
        <p:nvSpPr>
          <p:cNvPr id="435" name="Rechteck: abgerundete Ecken 434">
            <a:extLst>
              <a:ext uri="{FF2B5EF4-FFF2-40B4-BE49-F238E27FC236}">
                <a16:creationId xmlns:a16="http://schemas.microsoft.com/office/drawing/2014/main" id="{F2BC2ED1-13AA-4866-9DC9-EFA61E908E9A}"/>
              </a:ext>
            </a:extLst>
          </p:cNvPr>
          <p:cNvSpPr/>
          <p:nvPr/>
        </p:nvSpPr>
        <p:spPr>
          <a:xfrm>
            <a:off x="2185502" y="1364973"/>
            <a:ext cx="1825643" cy="1318219"/>
          </a:xfrm>
          <a:prstGeom prst="roundRect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744"/>
          </a:p>
        </p:txBody>
      </p:sp>
      <p:sp>
        <p:nvSpPr>
          <p:cNvPr id="436" name="Verbinder: gewinkelt 1129">
            <a:extLst>
              <a:ext uri="{FF2B5EF4-FFF2-40B4-BE49-F238E27FC236}">
                <a16:creationId xmlns:a16="http://schemas.microsoft.com/office/drawing/2014/main" id="{A7EAAD0B-BCB0-45D0-889D-4BF522318A1F}"/>
              </a:ext>
            </a:extLst>
          </p:cNvPr>
          <p:cNvSpPr/>
          <p:nvPr/>
        </p:nvSpPr>
        <p:spPr>
          <a:xfrm flipH="1" flipV="1">
            <a:off x="4086288" y="2028007"/>
            <a:ext cx="1328831" cy="697551"/>
          </a:xfrm>
          <a:prstGeom prst="bentConnector3">
            <a:avLst>
              <a:gd name="adj1" fmla="val 41598"/>
            </a:avLst>
          </a:prstGeom>
          <a:noFill/>
          <a:ln w="28575">
            <a:solidFill>
              <a:schemeClr val="accent6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sp useBgFill="1">
        <p:nvSpPr>
          <p:cNvPr id="437" name="Textfeld 436">
            <a:extLst>
              <a:ext uri="{FF2B5EF4-FFF2-40B4-BE49-F238E27FC236}">
                <a16:creationId xmlns:a16="http://schemas.microsoft.com/office/drawing/2014/main" id="{64B4432D-1074-442C-A5B2-81D82EC39052}"/>
              </a:ext>
            </a:extLst>
          </p:cNvPr>
          <p:cNvSpPr txBox="1"/>
          <p:nvPr/>
        </p:nvSpPr>
        <p:spPr>
          <a:xfrm>
            <a:off x="4684954" y="2158035"/>
            <a:ext cx="318487" cy="5146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de-DE" sz="2744" dirty="0"/>
          </a:p>
        </p:txBody>
      </p:sp>
      <p:pic>
        <p:nvPicPr>
          <p:cNvPr id="438" name="Grafik 437" descr="LKW">
            <a:extLst>
              <a:ext uri="{FF2B5EF4-FFF2-40B4-BE49-F238E27FC236}">
                <a16:creationId xmlns:a16="http://schemas.microsoft.com/office/drawing/2014/main" id="{33D28F02-9554-482C-AF9F-6A7635E9E06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 rot="5400000" flipH="1">
            <a:off x="4685456" y="2215232"/>
            <a:ext cx="393647" cy="367851"/>
          </a:xfrm>
          <a:prstGeom prst="rect">
            <a:avLst/>
          </a:prstGeom>
        </p:spPr>
      </p:pic>
      <p:sp>
        <p:nvSpPr>
          <p:cNvPr id="439" name="Verbinder: gewinkelt 1129">
            <a:extLst>
              <a:ext uri="{FF2B5EF4-FFF2-40B4-BE49-F238E27FC236}">
                <a16:creationId xmlns:a16="http://schemas.microsoft.com/office/drawing/2014/main" id="{16C5D688-BF78-4B81-ADF7-FC20122DA800}"/>
              </a:ext>
            </a:extLst>
          </p:cNvPr>
          <p:cNvSpPr/>
          <p:nvPr/>
        </p:nvSpPr>
        <p:spPr>
          <a:xfrm flipH="1">
            <a:off x="3913296" y="3336023"/>
            <a:ext cx="606400" cy="764086"/>
          </a:xfrm>
          <a:prstGeom prst="bentConnector3">
            <a:avLst>
              <a:gd name="adj1" fmla="val 51954"/>
            </a:avLst>
          </a:prstGeom>
          <a:noFill/>
          <a:ln w="28575">
            <a:solidFill>
              <a:schemeClr val="accent6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40" name="Gruppieren 1133">
            <a:extLst>
              <a:ext uri="{FF2B5EF4-FFF2-40B4-BE49-F238E27FC236}">
                <a16:creationId xmlns:a16="http://schemas.microsoft.com/office/drawing/2014/main" id="{44366D61-DAE1-4F89-AE28-E2B382B90184}"/>
              </a:ext>
            </a:extLst>
          </p:cNvPr>
          <p:cNvGrpSpPr/>
          <p:nvPr/>
        </p:nvGrpSpPr>
        <p:grpSpPr>
          <a:xfrm>
            <a:off x="6324214" y="3183561"/>
            <a:ext cx="208270" cy="184816"/>
            <a:chOff x="8727840" y="2982960"/>
            <a:chExt cx="159840" cy="141840"/>
          </a:xfrm>
        </p:grpSpPr>
        <p:sp>
          <p:nvSpPr>
            <p:cNvPr id="441" name="Ellipse 1134">
              <a:extLst>
                <a:ext uri="{FF2B5EF4-FFF2-40B4-BE49-F238E27FC236}">
                  <a16:creationId xmlns:a16="http://schemas.microsoft.com/office/drawing/2014/main" id="{39A6E4D0-B02A-45C7-B8C7-CDEE4F73E004}"/>
                </a:ext>
              </a:extLst>
            </p:cNvPr>
            <p:cNvSpPr/>
            <p:nvPr/>
          </p:nvSpPr>
          <p:spPr>
            <a:xfrm>
              <a:off x="8727840" y="305208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 dirty="0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2" name="Ellipse 1135">
              <a:extLst>
                <a:ext uri="{FF2B5EF4-FFF2-40B4-BE49-F238E27FC236}">
                  <a16:creationId xmlns:a16="http://schemas.microsoft.com/office/drawing/2014/main" id="{0A012D4A-5F94-4290-826A-98EF490A4B10}"/>
                </a:ext>
              </a:extLst>
            </p:cNvPr>
            <p:cNvSpPr/>
            <p:nvPr/>
          </p:nvSpPr>
          <p:spPr>
            <a:xfrm>
              <a:off x="8806680" y="298296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 dirty="0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3" name="Gerader Verbinder 1136">
              <a:extLst>
                <a:ext uri="{FF2B5EF4-FFF2-40B4-BE49-F238E27FC236}">
                  <a16:creationId xmlns:a16="http://schemas.microsoft.com/office/drawing/2014/main" id="{B14F927C-6917-4C0A-A8AE-0C8ABF98A605}"/>
                </a:ext>
              </a:extLst>
            </p:cNvPr>
            <p:cNvSpPr/>
            <p:nvPr/>
          </p:nvSpPr>
          <p:spPr>
            <a:xfrm flipV="1">
              <a:off x="8796960" y="3045240"/>
              <a:ext cx="21600" cy="17640"/>
            </a:xfrm>
            <a:prstGeom prst="line">
              <a:avLst/>
            </a:prstGeom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t" anchorCtr="1">
              <a:noAutofit/>
            </a:bodyPr>
            <a:lstStyle/>
            <a:p>
              <a:endParaRPr lang="de-DE" sz="2744" spc="-1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444" name="Gruppieren 1133">
            <a:extLst>
              <a:ext uri="{FF2B5EF4-FFF2-40B4-BE49-F238E27FC236}">
                <a16:creationId xmlns:a16="http://schemas.microsoft.com/office/drawing/2014/main" id="{6317C6F0-6870-48F6-8DE2-B017D2359667}"/>
              </a:ext>
            </a:extLst>
          </p:cNvPr>
          <p:cNvGrpSpPr/>
          <p:nvPr/>
        </p:nvGrpSpPr>
        <p:grpSpPr>
          <a:xfrm>
            <a:off x="5016846" y="2214227"/>
            <a:ext cx="208270" cy="184816"/>
            <a:chOff x="8727840" y="2982960"/>
            <a:chExt cx="159840" cy="141840"/>
          </a:xfrm>
        </p:grpSpPr>
        <p:sp>
          <p:nvSpPr>
            <p:cNvPr id="445" name="Ellipse 1134">
              <a:extLst>
                <a:ext uri="{FF2B5EF4-FFF2-40B4-BE49-F238E27FC236}">
                  <a16:creationId xmlns:a16="http://schemas.microsoft.com/office/drawing/2014/main" id="{10A51B44-C8DB-4F6D-B490-0DFDA6E29F23}"/>
                </a:ext>
              </a:extLst>
            </p:cNvPr>
            <p:cNvSpPr/>
            <p:nvPr/>
          </p:nvSpPr>
          <p:spPr>
            <a:xfrm>
              <a:off x="8727840" y="305208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6" name="Ellipse 1135">
              <a:extLst>
                <a:ext uri="{FF2B5EF4-FFF2-40B4-BE49-F238E27FC236}">
                  <a16:creationId xmlns:a16="http://schemas.microsoft.com/office/drawing/2014/main" id="{DB1F1343-CB38-42D9-92F7-9AFD2E5D9FF7}"/>
                </a:ext>
              </a:extLst>
            </p:cNvPr>
            <p:cNvSpPr/>
            <p:nvPr/>
          </p:nvSpPr>
          <p:spPr>
            <a:xfrm>
              <a:off x="8806680" y="298296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 dirty="0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7" name="Gerader Verbinder 1136">
              <a:extLst>
                <a:ext uri="{FF2B5EF4-FFF2-40B4-BE49-F238E27FC236}">
                  <a16:creationId xmlns:a16="http://schemas.microsoft.com/office/drawing/2014/main" id="{98E0B382-33D6-4D9E-B8E8-212085F93A9A}"/>
                </a:ext>
              </a:extLst>
            </p:cNvPr>
            <p:cNvSpPr/>
            <p:nvPr/>
          </p:nvSpPr>
          <p:spPr>
            <a:xfrm flipV="1">
              <a:off x="8796960" y="3045240"/>
              <a:ext cx="21600" cy="17640"/>
            </a:xfrm>
            <a:prstGeom prst="line">
              <a:avLst/>
            </a:prstGeom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t" anchorCtr="1">
              <a:noAutofit/>
            </a:bodyPr>
            <a:lstStyle/>
            <a:p>
              <a:endParaRPr lang="de-DE" sz="2744" spc="-1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448" name="Gruppieren 1133">
            <a:extLst>
              <a:ext uri="{FF2B5EF4-FFF2-40B4-BE49-F238E27FC236}">
                <a16:creationId xmlns:a16="http://schemas.microsoft.com/office/drawing/2014/main" id="{0DEB1DFC-E230-4162-98D2-2C0EFDFD2886}"/>
              </a:ext>
            </a:extLst>
          </p:cNvPr>
          <p:cNvGrpSpPr/>
          <p:nvPr/>
        </p:nvGrpSpPr>
        <p:grpSpPr>
          <a:xfrm>
            <a:off x="3952832" y="3653339"/>
            <a:ext cx="208270" cy="184816"/>
            <a:chOff x="8727840" y="2982960"/>
            <a:chExt cx="159840" cy="141840"/>
          </a:xfrm>
        </p:grpSpPr>
        <p:sp>
          <p:nvSpPr>
            <p:cNvPr id="449" name="Ellipse 1134">
              <a:extLst>
                <a:ext uri="{FF2B5EF4-FFF2-40B4-BE49-F238E27FC236}">
                  <a16:creationId xmlns:a16="http://schemas.microsoft.com/office/drawing/2014/main" id="{C0555CEC-15EC-4A61-93A3-A1356834D5A8}"/>
                </a:ext>
              </a:extLst>
            </p:cNvPr>
            <p:cNvSpPr/>
            <p:nvPr/>
          </p:nvSpPr>
          <p:spPr>
            <a:xfrm>
              <a:off x="8727840" y="305208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0" name="Ellipse 1135">
              <a:extLst>
                <a:ext uri="{FF2B5EF4-FFF2-40B4-BE49-F238E27FC236}">
                  <a16:creationId xmlns:a16="http://schemas.microsoft.com/office/drawing/2014/main" id="{536777C9-6992-4216-AA07-B472E16FA50F}"/>
                </a:ext>
              </a:extLst>
            </p:cNvPr>
            <p:cNvSpPr/>
            <p:nvPr/>
          </p:nvSpPr>
          <p:spPr>
            <a:xfrm>
              <a:off x="8806680" y="298296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 dirty="0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1" name="Gerader Verbinder 1136">
              <a:extLst>
                <a:ext uri="{FF2B5EF4-FFF2-40B4-BE49-F238E27FC236}">
                  <a16:creationId xmlns:a16="http://schemas.microsoft.com/office/drawing/2014/main" id="{AA50B544-B71C-4193-92E1-ED57C3719842}"/>
                </a:ext>
              </a:extLst>
            </p:cNvPr>
            <p:cNvSpPr/>
            <p:nvPr/>
          </p:nvSpPr>
          <p:spPr>
            <a:xfrm flipV="1">
              <a:off x="8796960" y="3045240"/>
              <a:ext cx="21600" cy="17640"/>
            </a:xfrm>
            <a:prstGeom prst="line">
              <a:avLst/>
            </a:prstGeom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t" anchorCtr="1">
              <a:noAutofit/>
            </a:bodyPr>
            <a:lstStyle/>
            <a:p>
              <a:endParaRPr lang="de-DE" sz="2744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52" name="Verbinder: gewinkelt 1129">
            <a:extLst>
              <a:ext uri="{FF2B5EF4-FFF2-40B4-BE49-F238E27FC236}">
                <a16:creationId xmlns:a16="http://schemas.microsoft.com/office/drawing/2014/main" id="{04CA4523-E030-4284-B607-45F70557C276}"/>
              </a:ext>
            </a:extLst>
          </p:cNvPr>
          <p:cNvSpPr/>
          <p:nvPr/>
        </p:nvSpPr>
        <p:spPr>
          <a:xfrm rot="5400000">
            <a:off x="5885134" y="2145432"/>
            <a:ext cx="427641" cy="1187534"/>
          </a:xfrm>
          <a:prstGeom prst="bentConnector3">
            <a:avLst>
              <a:gd name="adj1" fmla="val 46779"/>
            </a:avLst>
          </a:prstGeom>
          <a:noFill/>
          <a:ln w="28575">
            <a:solidFill>
              <a:schemeClr val="accent6"/>
            </a:solidFill>
            <a:prstDash val="sysDash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vert="vert"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54" name="Grafik 453" descr="LKW">
            <a:extLst>
              <a:ext uri="{FF2B5EF4-FFF2-40B4-BE49-F238E27FC236}">
                <a16:creationId xmlns:a16="http://schemas.microsoft.com/office/drawing/2014/main" id="{82A9A83D-7650-4D9E-80B4-3E26A3D62FD8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 flipH="1">
            <a:off x="5945653" y="2525373"/>
            <a:ext cx="393647" cy="367851"/>
          </a:xfrm>
          <a:prstGeom prst="rect">
            <a:avLst/>
          </a:prstGeom>
        </p:spPr>
      </p:pic>
      <p:cxnSp>
        <p:nvCxnSpPr>
          <p:cNvPr id="455" name="Gerader Verbinder 454">
            <a:extLst>
              <a:ext uri="{FF2B5EF4-FFF2-40B4-BE49-F238E27FC236}">
                <a16:creationId xmlns:a16="http://schemas.microsoft.com/office/drawing/2014/main" id="{935B9772-4815-4CFD-A6B0-F9F5F0BAE34A}"/>
              </a:ext>
            </a:extLst>
          </p:cNvPr>
          <p:cNvCxnSpPr>
            <a:cxnSpLocks/>
          </p:cNvCxnSpPr>
          <p:nvPr/>
        </p:nvCxnSpPr>
        <p:spPr>
          <a:xfrm>
            <a:off x="5403849" y="2725561"/>
            <a:ext cx="0" cy="217527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Verbinder: gewinkelt 1129">
            <a:extLst>
              <a:ext uri="{FF2B5EF4-FFF2-40B4-BE49-F238E27FC236}">
                <a16:creationId xmlns:a16="http://schemas.microsoft.com/office/drawing/2014/main" id="{9219CA79-27BF-4925-A731-C4C414194F35}"/>
              </a:ext>
            </a:extLst>
          </p:cNvPr>
          <p:cNvSpPr/>
          <p:nvPr/>
        </p:nvSpPr>
        <p:spPr>
          <a:xfrm flipH="1" flipV="1">
            <a:off x="6621908" y="3689990"/>
            <a:ext cx="1707956" cy="511791"/>
          </a:xfrm>
          <a:prstGeom prst="bentConnector3">
            <a:avLst>
              <a:gd name="adj1" fmla="val 18916"/>
            </a:avLst>
          </a:prstGeom>
          <a:noFill/>
          <a:ln w="28575">
            <a:solidFill>
              <a:schemeClr val="accent1"/>
            </a:solidFill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sp useBgFill="1">
        <p:nvSpPr>
          <p:cNvPr id="457" name="Textfeld 456">
            <a:extLst>
              <a:ext uri="{FF2B5EF4-FFF2-40B4-BE49-F238E27FC236}">
                <a16:creationId xmlns:a16="http://schemas.microsoft.com/office/drawing/2014/main" id="{53DC36A6-19EE-4399-8B37-CA8A33DE8108}"/>
              </a:ext>
            </a:extLst>
          </p:cNvPr>
          <p:cNvSpPr txBox="1"/>
          <p:nvPr/>
        </p:nvSpPr>
        <p:spPr>
          <a:xfrm>
            <a:off x="7349668" y="3619853"/>
            <a:ext cx="424501" cy="11682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de-DE" sz="159" dirty="0"/>
          </a:p>
        </p:txBody>
      </p:sp>
      <p:pic>
        <p:nvPicPr>
          <p:cNvPr id="458" name="Picture 38" descr="Stromleitung - Kostenlose industrie Icons">
            <a:extLst>
              <a:ext uri="{FF2B5EF4-FFF2-40B4-BE49-F238E27FC236}">
                <a16:creationId xmlns:a16="http://schemas.microsoft.com/office/drawing/2014/main" id="{A7B42D38-3DA3-46F7-B24B-261EA5F2DFD5}"/>
              </a:ext>
            </a:extLst>
          </p:cNvPr>
          <p:cNvPicPr/>
          <p:nvPr/>
        </p:nvPicPr>
        <p:blipFill>
          <a:blip r:embed="rId31"/>
          <a:stretch/>
        </p:blipFill>
        <p:spPr>
          <a:xfrm>
            <a:off x="7352495" y="3449930"/>
            <a:ext cx="446773" cy="446773"/>
          </a:xfrm>
          <a:prstGeom prst="rect">
            <a:avLst/>
          </a:prstGeom>
          <a:ln w="0">
            <a:noFill/>
          </a:ln>
        </p:spPr>
      </p:pic>
      <p:sp>
        <p:nvSpPr>
          <p:cNvPr id="459" name="Textfeld 458">
            <a:extLst>
              <a:ext uri="{FF2B5EF4-FFF2-40B4-BE49-F238E27FC236}">
                <a16:creationId xmlns:a16="http://schemas.microsoft.com/office/drawing/2014/main" id="{FB7ACA29-1896-4C90-8436-5AF15A3BE660}"/>
              </a:ext>
            </a:extLst>
          </p:cNvPr>
          <p:cNvSpPr txBox="1"/>
          <p:nvPr/>
        </p:nvSpPr>
        <p:spPr>
          <a:xfrm>
            <a:off x="3157536" y="2666338"/>
            <a:ext cx="871029" cy="26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14" dirty="0">
                <a:latin typeface="Trebuchet MS" panose="020B0603020202020204" pitchFamily="34" charset="0"/>
              </a:rPr>
              <a:t>Schifffahrt</a:t>
            </a:r>
          </a:p>
        </p:txBody>
      </p:sp>
      <p:sp>
        <p:nvSpPr>
          <p:cNvPr id="460" name="Textfeld 459">
            <a:extLst>
              <a:ext uri="{FF2B5EF4-FFF2-40B4-BE49-F238E27FC236}">
                <a16:creationId xmlns:a16="http://schemas.microsoft.com/office/drawing/2014/main" id="{B17C7846-DE36-4415-8B84-80F49F957A15}"/>
              </a:ext>
            </a:extLst>
          </p:cNvPr>
          <p:cNvSpPr txBox="1"/>
          <p:nvPr/>
        </p:nvSpPr>
        <p:spPr>
          <a:xfrm>
            <a:off x="2716350" y="5157144"/>
            <a:ext cx="1125726" cy="26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14" dirty="0">
                <a:latin typeface="Corbel" panose="020B0503020204020204" pitchFamily="34" charset="0"/>
              </a:rPr>
              <a:t>Straßenverkehr</a:t>
            </a:r>
          </a:p>
        </p:txBody>
      </p:sp>
      <p:sp>
        <p:nvSpPr>
          <p:cNvPr id="461" name="Verbinder: gewinkelt 1129">
            <a:extLst>
              <a:ext uri="{FF2B5EF4-FFF2-40B4-BE49-F238E27FC236}">
                <a16:creationId xmlns:a16="http://schemas.microsoft.com/office/drawing/2014/main" id="{E9185B05-DFD7-4273-8E61-1C3CA06FA71B}"/>
              </a:ext>
            </a:extLst>
          </p:cNvPr>
          <p:cNvSpPr/>
          <p:nvPr/>
        </p:nvSpPr>
        <p:spPr>
          <a:xfrm rot="5400000" flipV="1">
            <a:off x="6725588" y="2567648"/>
            <a:ext cx="868327" cy="783783"/>
          </a:xfrm>
          <a:prstGeom prst="bentConnector3">
            <a:avLst>
              <a:gd name="adj1" fmla="val 23230"/>
            </a:avLst>
          </a:prstGeom>
          <a:noFill/>
          <a:ln w="28575">
            <a:solidFill>
              <a:schemeClr val="accent1"/>
            </a:solidFill>
            <a:prstDash val="sysDash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/>
        </p:style>
        <p:txBody>
          <a:bodyPr lIns="71598" tIns="35799" rIns="71598" bIns="35799" anchor="t">
            <a:noAutofit/>
          </a:bodyPr>
          <a:lstStyle/>
          <a:p>
            <a:endParaRPr lang="de-DE" sz="2744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62" name="Gruppieren 1133">
            <a:extLst>
              <a:ext uri="{FF2B5EF4-FFF2-40B4-BE49-F238E27FC236}">
                <a16:creationId xmlns:a16="http://schemas.microsoft.com/office/drawing/2014/main" id="{8202A3F7-37C7-4F43-AC31-F2BEC5B41DE6}"/>
              </a:ext>
            </a:extLst>
          </p:cNvPr>
          <p:cNvGrpSpPr/>
          <p:nvPr/>
        </p:nvGrpSpPr>
        <p:grpSpPr>
          <a:xfrm>
            <a:off x="6404096" y="2496915"/>
            <a:ext cx="208274" cy="184815"/>
            <a:chOff x="8727840" y="2982961"/>
            <a:chExt cx="159843" cy="141839"/>
          </a:xfrm>
        </p:grpSpPr>
        <p:sp>
          <p:nvSpPr>
            <p:cNvPr id="463" name="Ellipse 1134">
              <a:extLst>
                <a:ext uri="{FF2B5EF4-FFF2-40B4-BE49-F238E27FC236}">
                  <a16:creationId xmlns:a16="http://schemas.microsoft.com/office/drawing/2014/main" id="{FD792870-7892-489D-A5EB-6F92DF335A7C}"/>
                </a:ext>
              </a:extLst>
            </p:cNvPr>
            <p:cNvSpPr/>
            <p:nvPr/>
          </p:nvSpPr>
          <p:spPr>
            <a:xfrm>
              <a:off x="8727840" y="3052080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4" name="Ellipse 1135">
              <a:extLst>
                <a:ext uri="{FF2B5EF4-FFF2-40B4-BE49-F238E27FC236}">
                  <a16:creationId xmlns:a16="http://schemas.microsoft.com/office/drawing/2014/main" id="{D21B99DA-D7C7-47C5-BEB7-1F5A8134A5A3}"/>
                </a:ext>
              </a:extLst>
            </p:cNvPr>
            <p:cNvSpPr/>
            <p:nvPr/>
          </p:nvSpPr>
          <p:spPr>
            <a:xfrm>
              <a:off x="8806683" y="2982961"/>
              <a:ext cx="81000" cy="7272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GB" sz="318" spc="-1" dirty="0">
                  <a:solidFill>
                    <a:srgbClr val="595959"/>
                  </a:solidFill>
                  <a:latin typeface="Barlow"/>
                </a:rPr>
                <a:t>H</a:t>
              </a:r>
              <a:endParaRPr lang="de-DE" sz="318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65" name="Gerader Verbinder 1136">
              <a:extLst>
                <a:ext uri="{FF2B5EF4-FFF2-40B4-BE49-F238E27FC236}">
                  <a16:creationId xmlns:a16="http://schemas.microsoft.com/office/drawing/2014/main" id="{9EB6604D-D507-4CA0-B992-77D4D42DF6CD}"/>
                </a:ext>
              </a:extLst>
            </p:cNvPr>
            <p:cNvSpPr/>
            <p:nvPr/>
          </p:nvSpPr>
          <p:spPr>
            <a:xfrm flipV="1">
              <a:off x="8796960" y="3045240"/>
              <a:ext cx="21600" cy="17640"/>
            </a:xfrm>
            <a:prstGeom prst="line">
              <a:avLst/>
            </a:prstGeom>
            <a:ln>
              <a:solidFill>
                <a:srgbClr val="70AD4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71598" tIns="71598" rIns="71598" bIns="71598" anchor="t" anchorCtr="1">
              <a:noAutofit/>
            </a:bodyPr>
            <a:lstStyle/>
            <a:p>
              <a:endParaRPr lang="de-DE" sz="2744" spc="-1">
                <a:solidFill>
                  <a:srgbClr val="000000"/>
                </a:solidFill>
                <a:latin typeface="Calibri"/>
              </a:endParaRPr>
            </a:p>
          </p:txBody>
        </p:sp>
      </p:grpSp>
      <p:pic>
        <p:nvPicPr>
          <p:cNvPr id="466" name="Grafik 1088" descr="Blitz mit einfarbiger Füllung">
            <a:extLst>
              <a:ext uri="{FF2B5EF4-FFF2-40B4-BE49-F238E27FC236}">
                <a16:creationId xmlns:a16="http://schemas.microsoft.com/office/drawing/2014/main" id="{06A8E887-2E38-43A3-912D-C871A590235F}"/>
              </a:ext>
            </a:extLst>
          </p:cNvPr>
          <p:cNvPicPr/>
          <p:nvPr/>
        </p:nvPicPr>
        <p:blipFill>
          <a:blip r:embed="rId3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contrast="2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576723" y="2866694"/>
            <a:ext cx="234142" cy="221219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7" name="Rechteck: abgerundete Ecken 466">
            <a:extLst>
              <a:ext uri="{FF2B5EF4-FFF2-40B4-BE49-F238E27FC236}">
                <a16:creationId xmlns:a16="http://schemas.microsoft.com/office/drawing/2014/main" id="{BF4D6F67-7C2A-4145-95EE-1E02AD80903D}"/>
              </a:ext>
            </a:extLst>
          </p:cNvPr>
          <p:cNvSpPr/>
          <p:nvPr/>
        </p:nvSpPr>
        <p:spPr>
          <a:xfrm rot="20077176">
            <a:off x="4894397" y="3940776"/>
            <a:ext cx="1079350" cy="229643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>
                <a:latin typeface="Trebuchet MS" panose="020B0603020202020204" pitchFamily="34" charset="0"/>
              </a:rPr>
              <a:t>Stralsund</a:t>
            </a:r>
          </a:p>
        </p:txBody>
      </p:sp>
      <p:sp>
        <p:nvSpPr>
          <p:cNvPr id="468" name="Rechteck: abgerundete Ecken 467">
            <a:extLst>
              <a:ext uri="{FF2B5EF4-FFF2-40B4-BE49-F238E27FC236}">
                <a16:creationId xmlns:a16="http://schemas.microsoft.com/office/drawing/2014/main" id="{8C61F66B-0B3B-4EF3-A935-557651E891A6}"/>
              </a:ext>
            </a:extLst>
          </p:cNvPr>
          <p:cNvSpPr/>
          <p:nvPr/>
        </p:nvSpPr>
        <p:spPr>
          <a:xfrm rot="20077176">
            <a:off x="1129011" y="3254232"/>
            <a:ext cx="1089992" cy="229643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>
                <a:latin typeface="Trebuchet MS" panose="020B0603020202020204" pitchFamily="34" charset="0"/>
              </a:rPr>
              <a:t>Stralsund</a:t>
            </a:r>
          </a:p>
        </p:txBody>
      </p:sp>
      <p:sp>
        <p:nvSpPr>
          <p:cNvPr id="469" name="Rechteck: abgerundete Ecken 468">
            <a:extLst>
              <a:ext uri="{FF2B5EF4-FFF2-40B4-BE49-F238E27FC236}">
                <a16:creationId xmlns:a16="http://schemas.microsoft.com/office/drawing/2014/main" id="{D5693A15-CAB4-4F6B-9B94-43975B8D2CE9}"/>
              </a:ext>
            </a:extLst>
          </p:cNvPr>
          <p:cNvSpPr/>
          <p:nvPr/>
        </p:nvSpPr>
        <p:spPr>
          <a:xfrm rot="20077176">
            <a:off x="8640314" y="4947178"/>
            <a:ext cx="1177831" cy="229643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>
                <a:latin typeface="Trebuchet MS" panose="020B0603020202020204" pitchFamily="34" charset="0"/>
              </a:rPr>
              <a:t>Stralsund</a:t>
            </a:r>
          </a:p>
        </p:txBody>
      </p:sp>
      <p:sp>
        <p:nvSpPr>
          <p:cNvPr id="470" name="Rechteck: abgerundete Ecken 469">
            <a:extLst>
              <a:ext uri="{FF2B5EF4-FFF2-40B4-BE49-F238E27FC236}">
                <a16:creationId xmlns:a16="http://schemas.microsoft.com/office/drawing/2014/main" id="{DEFF3253-F6C3-488D-88A4-852B39123E52}"/>
              </a:ext>
            </a:extLst>
          </p:cNvPr>
          <p:cNvSpPr/>
          <p:nvPr/>
        </p:nvSpPr>
        <p:spPr>
          <a:xfrm rot="20077176">
            <a:off x="3289292" y="4653423"/>
            <a:ext cx="1068542" cy="229643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>
                <a:latin typeface="Trebuchet MS" panose="020B0603020202020204" pitchFamily="34" charset="0"/>
              </a:rPr>
              <a:t>Grimmen</a:t>
            </a:r>
          </a:p>
        </p:txBody>
      </p:sp>
      <p:sp>
        <p:nvSpPr>
          <p:cNvPr id="471" name="Rechteck: abgerundete Ecken 470">
            <a:extLst>
              <a:ext uri="{FF2B5EF4-FFF2-40B4-BE49-F238E27FC236}">
                <a16:creationId xmlns:a16="http://schemas.microsoft.com/office/drawing/2014/main" id="{F4A77932-DC2D-4858-A71E-4C814EBA6F0F}"/>
              </a:ext>
            </a:extLst>
          </p:cNvPr>
          <p:cNvSpPr/>
          <p:nvPr/>
        </p:nvSpPr>
        <p:spPr>
          <a:xfrm rot="20077176">
            <a:off x="6891770" y="2217300"/>
            <a:ext cx="1089913" cy="229643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>
                <a:latin typeface="Trebuchet MS" panose="020B0603020202020204" pitchFamily="34" charset="0"/>
              </a:rPr>
              <a:t>Kluis</a:t>
            </a:r>
          </a:p>
        </p:txBody>
      </p:sp>
      <p:sp>
        <p:nvSpPr>
          <p:cNvPr id="472" name="Rechteck: abgerundete Ecken 471">
            <a:extLst>
              <a:ext uri="{FF2B5EF4-FFF2-40B4-BE49-F238E27FC236}">
                <a16:creationId xmlns:a16="http://schemas.microsoft.com/office/drawing/2014/main" id="{77E2B93E-125C-4AE6-9B24-EC83D7A31508}"/>
              </a:ext>
            </a:extLst>
          </p:cNvPr>
          <p:cNvSpPr/>
          <p:nvPr/>
        </p:nvSpPr>
        <p:spPr>
          <a:xfrm rot="20077176">
            <a:off x="1589210" y="1595235"/>
            <a:ext cx="1086152" cy="229643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>
                <a:latin typeface="Trebuchet MS" panose="020B0603020202020204" pitchFamily="34" charset="0"/>
              </a:rPr>
              <a:t>Mukran</a:t>
            </a:r>
          </a:p>
        </p:txBody>
      </p:sp>
      <p:pic>
        <p:nvPicPr>
          <p:cNvPr id="475" name="Picture 4" descr="Converting to a Greener Bus Fleet">
            <a:extLst>
              <a:ext uri="{FF2B5EF4-FFF2-40B4-BE49-F238E27FC236}">
                <a16:creationId xmlns:a16="http://schemas.microsoft.com/office/drawing/2014/main" id="{2942BDC3-BB27-4B61-A569-B43BA6FEE5AB}"/>
              </a:ext>
            </a:extLst>
          </p:cNvPr>
          <p:cNvPicPr/>
          <p:nvPr/>
        </p:nvPicPr>
        <p:blipFill>
          <a:blip r:embed="rId34"/>
          <a:stretch/>
        </p:blipFill>
        <p:spPr>
          <a:xfrm>
            <a:off x="4641032" y="2890673"/>
            <a:ext cx="649538" cy="697551"/>
          </a:xfrm>
          <a:prstGeom prst="rect">
            <a:avLst/>
          </a:prstGeom>
          <a:ln w="0">
            <a:noFill/>
          </a:ln>
        </p:spPr>
      </p:pic>
      <p:grpSp>
        <p:nvGrpSpPr>
          <p:cNvPr id="476" name="Gruppieren 51">
            <a:extLst>
              <a:ext uri="{FF2B5EF4-FFF2-40B4-BE49-F238E27FC236}">
                <a16:creationId xmlns:a16="http://schemas.microsoft.com/office/drawing/2014/main" id="{0D0EE78B-5533-4F2B-B8DD-D765A679ED96}"/>
              </a:ext>
            </a:extLst>
          </p:cNvPr>
          <p:cNvGrpSpPr/>
          <p:nvPr/>
        </p:nvGrpSpPr>
        <p:grpSpPr>
          <a:xfrm>
            <a:off x="5281374" y="3028827"/>
            <a:ext cx="336511" cy="413028"/>
            <a:chOff x="5689800" y="3880080"/>
            <a:chExt cx="302400" cy="371160"/>
          </a:xfrm>
        </p:grpSpPr>
        <p:pic>
          <p:nvPicPr>
            <p:cNvPr id="477" name="Grafik 13">
              <a:extLst>
                <a:ext uri="{FF2B5EF4-FFF2-40B4-BE49-F238E27FC236}">
                  <a16:creationId xmlns:a16="http://schemas.microsoft.com/office/drawing/2014/main" id="{E64AB154-DB49-47A3-80FA-A388A1F656A0}"/>
                </a:ext>
              </a:extLst>
            </p:cNvPr>
            <p:cNvPicPr/>
            <p:nvPr/>
          </p:nvPicPr>
          <p:blipFill>
            <a:blip r:embed="rId35"/>
            <a:stretch/>
          </p:blipFill>
          <p:spPr>
            <a:xfrm>
              <a:off x="5689800" y="3880080"/>
              <a:ext cx="302400" cy="371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78" name="Textfeld 33">
              <a:extLst>
                <a:ext uri="{FF2B5EF4-FFF2-40B4-BE49-F238E27FC236}">
                  <a16:creationId xmlns:a16="http://schemas.microsoft.com/office/drawing/2014/main" id="{0DF95C05-4579-46EE-A5EA-4687D0D746E3}"/>
                </a:ext>
              </a:extLst>
            </p:cNvPr>
            <p:cNvSpPr/>
            <p:nvPr/>
          </p:nvSpPr>
          <p:spPr>
            <a:xfrm>
              <a:off x="5707800" y="4008600"/>
              <a:ext cx="262800" cy="13094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1598" tIns="35799" rIns="71598" bIns="35799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endParaRPr lang="de-DE" sz="477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sp useBgFill="1">
        <p:nvSpPr>
          <p:cNvPr id="483" name="Textfeld 482">
            <a:extLst>
              <a:ext uri="{FF2B5EF4-FFF2-40B4-BE49-F238E27FC236}">
                <a16:creationId xmlns:a16="http://schemas.microsoft.com/office/drawing/2014/main" id="{82EB2391-7F18-4D03-B2B9-9B825AE55ADF}"/>
              </a:ext>
            </a:extLst>
          </p:cNvPr>
          <p:cNvSpPr txBox="1"/>
          <p:nvPr/>
        </p:nvSpPr>
        <p:spPr>
          <a:xfrm>
            <a:off x="5870515" y="2664214"/>
            <a:ext cx="416493" cy="17578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de-DE" sz="2744" dirty="0"/>
          </a:p>
        </p:txBody>
      </p:sp>
      <p:pic>
        <p:nvPicPr>
          <p:cNvPr id="481" name="Grafik 480" descr="LKW">
            <a:extLst>
              <a:ext uri="{FF2B5EF4-FFF2-40B4-BE49-F238E27FC236}">
                <a16:creationId xmlns:a16="http://schemas.microsoft.com/office/drawing/2014/main" id="{7018DC97-4AA9-453C-B683-398AD089B873}"/>
              </a:ext>
            </a:extLst>
          </p:cNvPr>
          <p:cNvPicPr>
            <a:picLocks noChangeAspect="1"/>
          </p:cNvPicPr>
          <p:nvPr/>
        </p:nvPicPr>
        <p:blipFill>
          <a:blip r:embed="rId27">
            <a:lum brigh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 flipH="1">
            <a:off x="5887935" y="2506127"/>
            <a:ext cx="393647" cy="367851"/>
          </a:xfrm>
          <a:prstGeom prst="rect">
            <a:avLst/>
          </a:prstGeom>
        </p:spPr>
      </p:pic>
      <p:sp>
        <p:nvSpPr>
          <p:cNvPr id="484" name="Titel 3">
            <a:extLst>
              <a:ext uri="{FF2B5EF4-FFF2-40B4-BE49-F238E27FC236}">
                <a16:creationId xmlns:a16="http://schemas.microsoft.com/office/drawing/2014/main" id="{C8EECD1E-9CAD-474E-84B8-E44C887CD9E5}"/>
              </a:ext>
            </a:extLst>
          </p:cNvPr>
          <p:cNvSpPr txBox="1">
            <a:spLocks/>
          </p:cNvSpPr>
          <p:nvPr/>
        </p:nvSpPr>
        <p:spPr>
          <a:xfrm>
            <a:off x="3028998" y="5638291"/>
            <a:ext cx="7292589" cy="885382"/>
          </a:xfrm>
          <a:prstGeom prst="rect">
            <a:avLst/>
          </a:prstGeom>
        </p:spPr>
        <p:txBody>
          <a:bodyPr vert="horz" lIns="41475" tIns="20738" rIns="41475" bIns="20738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geplante Umsetzung</a:t>
            </a:r>
          </a:p>
          <a:p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bis </a:t>
            </a:r>
            <a:r>
              <a:rPr lang="de-DE" sz="3000" b="1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Ende 2025</a:t>
            </a:r>
          </a:p>
          <a:p>
            <a:endParaRPr lang="de-DE" sz="3000" b="1" dirty="0">
              <a:solidFill>
                <a:srgbClr val="548235"/>
              </a:solidFill>
              <a:latin typeface="Trebuchet MS" panose="020B0603020202020204" pitchFamily="34" charset="0"/>
            </a:endParaRPr>
          </a:p>
          <a:p>
            <a:endParaRPr lang="de-DE" sz="2812" b="1" dirty="0">
              <a:solidFill>
                <a:srgbClr val="548235"/>
              </a:solidFill>
            </a:endParaRPr>
          </a:p>
          <a:p>
            <a:endParaRPr lang="de-DE" sz="1452" b="1" dirty="0">
              <a:solidFill>
                <a:srgbClr val="548235"/>
              </a:solidFill>
            </a:endParaRPr>
          </a:p>
          <a:p>
            <a:endParaRPr lang="de-DE" sz="1452" dirty="0">
              <a:solidFill>
                <a:srgbClr val="548235"/>
              </a:solidFill>
            </a:endParaRPr>
          </a:p>
          <a:p>
            <a:endParaRPr lang="de-DE" sz="1452" dirty="0">
              <a:solidFill>
                <a:srgbClr val="548235"/>
              </a:solidFill>
            </a:endParaRPr>
          </a:p>
          <a:p>
            <a:endParaRPr lang="de-DE" sz="1452" dirty="0">
              <a:solidFill>
                <a:srgbClr val="548235"/>
              </a:solidFill>
            </a:endParaRPr>
          </a:p>
        </p:txBody>
      </p:sp>
      <p:sp>
        <p:nvSpPr>
          <p:cNvPr id="485" name="Rechteck 52">
            <a:extLst>
              <a:ext uri="{FF2B5EF4-FFF2-40B4-BE49-F238E27FC236}">
                <a16:creationId xmlns:a16="http://schemas.microsoft.com/office/drawing/2014/main" id="{4210DF52-8277-48F5-9688-2E5AA76748B8}"/>
              </a:ext>
            </a:extLst>
          </p:cNvPr>
          <p:cNvSpPr/>
          <p:nvPr/>
        </p:nvSpPr>
        <p:spPr>
          <a:xfrm>
            <a:off x="6648443" y="5170660"/>
            <a:ext cx="1125726" cy="355524"/>
          </a:xfrm>
          <a:prstGeom prst="rect">
            <a:avLst/>
          </a:prstGeom>
          <a:solidFill>
            <a:srgbClr val="005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71598" tIns="35799" rIns="71598" bIns="35799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SWS Stralsund GmbH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136329" indent="-136329">
              <a:buClr>
                <a:srgbClr val="FFFFFF"/>
              </a:buClr>
              <a:buFont typeface="OpenSymbol"/>
              <a:buChar char="-"/>
            </a:pPr>
            <a:r>
              <a:rPr lang="de-DE" sz="796" spc="-1" dirty="0">
                <a:solidFill>
                  <a:schemeClr val="lt1"/>
                </a:solidFill>
                <a:latin typeface="Trebuchet MS" panose="020B0603020202020204" pitchFamily="34" charset="0"/>
              </a:rPr>
              <a:t>Wärmeversorgung Quartier</a:t>
            </a:r>
            <a:endParaRPr lang="de-DE" sz="796" spc="-1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E6F5444-4607-4F7C-9F51-2B4AA06AAB60}"/>
              </a:ext>
            </a:extLst>
          </p:cNvPr>
          <p:cNvSpPr/>
          <p:nvPr/>
        </p:nvSpPr>
        <p:spPr>
          <a:xfrm>
            <a:off x="4923112" y="3326768"/>
            <a:ext cx="2390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spc="-1" dirty="0">
                <a:latin typeface="Trebuchet MS" panose="020B0603020202020204" pitchFamily="34" charset="0"/>
              </a:rPr>
              <a:t>2</a:t>
            </a:r>
            <a:endParaRPr lang="de-DE" dirty="0"/>
          </a:p>
        </p:txBody>
      </p:sp>
      <p:pic>
        <p:nvPicPr>
          <p:cNvPr id="103" name="Picture 2" descr="Regionaler Planungsverband Vorpommern | Home">
            <a:extLst>
              <a:ext uri="{FF2B5EF4-FFF2-40B4-BE49-F238E27FC236}">
                <a16:creationId xmlns:a16="http://schemas.microsoft.com/office/drawing/2014/main" id="{D303B5EC-4988-4CAD-99D1-C4B84C6BB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67873" y="-2622125"/>
            <a:ext cx="1794997" cy="87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" descr="SWS Stadtwerke Stralsund – Wikipedia">
            <a:extLst>
              <a:ext uri="{FF2B5EF4-FFF2-40B4-BE49-F238E27FC236}">
                <a16:creationId xmlns:a16="http://schemas.microsoft.com/office/drawing/2014/main" id="{F47B948D-7ACD-424A-AFF2-249305E8B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812344" y="-1380392"/>
            <a:ext cx="1286766" cy="89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" descr="Hochschule Stralsund – Wikipedia">
            <a:extLst>
              <a:ext uri="{FF2B5EF4-FFF2-40B4-BE49-F238E27FC236}">
                <a16:creationId xmlns:a16="http://schemas.microsoft.com/office/drawing/2014/main" id="{C0B6F618-FA9D-4424-8F15-32151EAEAE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34"/>
          <a:stretch/>
        </p:blipFill>
        <p:spPr bwMode="auto">
          <a:xfrm rot="10800000">
            <a:off x="7104124" y="-2535609"/>
            <a:ext cx="1436780" cy="78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876F634F-0385-4EC4-A568-59E066935ED1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 rot="10800000">
            <a:off x="3544711" y="-1415678"/>
            <a:ext cx="1651515" cy="1029225"/>
          </a:xfrm>
          <a:prstGeom prst="rect">
            <a:avLst/>
          </a:prstGeom>
        </p:spPr>
      </p:pic>
      <p:pic>
        <p:nvPicPr>
          <p:cNvPr id="107" name="Picture 4" descr="Energiewerk Rügen - Die Energiegenossenschaft von Rügen">
            <a:extLst>
              <a:ext uri="{FF2B5EF4-FFF2-40B4-BE49-F238E27FC236}">
                <a16:creationId xmlns:a16="http://schemas.microsoft.com/office/drawing/2014/main" id="{2D91C898-9404-490B-AC27-D04EBF011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2478989"/>
            <a:ext cx="905048" cy="90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Grafik 107">
            <a:extLst>
              <a:ext uri="{FF2B5EF4-FFF2-40B4-BE49-F238E27FC236}">
                <a16:creationId xmlns:a16="http://schemas.microsoft.com/office/drawing/2014/main" id="{2D6A1FBC-5527-4461-93F5-EE87E5E661BD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 rot="10800000">
            <a:off x="1136028" y="-2335881"/>
            <a:ext cx="1799054" cy="836451"/>
          </a:xfrm>
          <a:prstGeom prst="rect">
            <a:avLst/>
          </a:prstGeom>
        </p:spPr>
      </p:pic>
      <p:pic>
        <p:nvPicPr>
          <p:cNvPr id="109" name="Grafik 108">
            <a:extLst>
              <a:ext uri="{FF2B5EF4-FFF2-40B4-BE49-F238E27FC236}">
                <a16:creationId xmlns:a16="http://schemas.microsoft.com/office/drawing/2014/main" id="{F7544371-9CE2-4E8C-B286-1A5BD3DBF93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 rot="10800000">
            <a:off x="410779" y="-1280660"/>
            <a:ext cx="2363264" cy="400110"/>
          </a:xfrm>
          <a:prstGeom prst="rect">
            <a:avLst/>
          </a:prstGeom>
        </p:spPr>
      </p:pic>
      <p:pic>
        <p:nvPicPr>
          <p:cNvPr id="110" name="Picture 12" descr="upload.wikimedia.org/wikipedia/commons/thumb/6/...">
            <a:extLst>
              <a:ext uri="{FF2B5EF4-FFF2-40B4-BE49-F238E27FC236}">
                <a16:creationId xmlns:a16="http://schemas.microsoft.com/office/drawing/2014/main" id="{E8029193-93CC-477C-926C-8364DA0C4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01752" y="-3158531"/>
            <a:ext cx="1340320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Rechteck 111">
            <a:extLst>
              <a:ext uri="{FF2B5EF4-FFF2-40B4-BE49-F238E27FC236}">
                <a16:creationId xmlns:a16="http://schemas.microsoft.com/office/drawing/2014/main" id="{5747F30C-2E0F-4E59-8562-5656A069C1D0}"/>
              </a:ext>
            </a:extLst>
          </p:cNvPr>
          <p:cNvSpPr/>
          <p:nvPr/>
        </p:nvSpPr>
        <p:spPr>
          <a:xfrm rot="10800000">
            <a:off x="-340205" y="-2783051"/>
            <a:ext cx="15854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ystem-ui"/>
              </a:rPr>
              <a:t>Energiewerk Rügen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7" name="Titel 3">
            <a:extLst>
              <a:ext uri="{FF2B5EF4-FFF2-40B4-BE49-F238E27FC236}">
                <a16:creationId xmlns:a16="http://schemas.microsoft.com/office/drawing/2014/main" id="{3521E47F-9E3E-4F56-AB84-CBE47F01F8EA}"/>
              </a:ext>
            </a:extLst>
          </p:cNvPr>
          <p:cNvSpPr txBox="1">
            <a:spLocks/>
          </p:cNvSpPr>
          <p:nvPr/>
        </p:nvSpPr>
        <p:spPr>
          <a:xfrm>
            <a:off x="8756170" y="1446481"/>
            <a:ext cx="3365956" cy="2685317"/>
          </a:xfrm>
          <a:prstGeom prst="rect">
            <a:avLst/>
          </a:prstGeom>
        </p:spPr>
        <p:txBody>
          <a:bodyPr vert="horz" lIns="41475" tIns="20738" rIns="41475" bIns="20738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Förderhöhe:</a:t>
            </a:r>
          </a:p>
          <a:p>
            <a:r>
              <a:rPr lang="de-DE" sz="3000" b="1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13,85 Mio. EUR</a:t>
            </a:r>
          </a:p>
          <a:p>
            <a:endParaRPr lang="de-DE" sz="3000" b="1" dirty="0">
              <a:solidFill>
                <a:schemeClr val="tx1">
                  <a:lumMod val="50000"/>
                  <a:lumOff val="50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Projektbudget:</a:t>
            </a:r>
          </a:p>
          <a:p>
            <a:r>
              <a:rPr lang="de-DE" sz="3000" b="1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mind. 25 Mio. EUR </a:t>
            </a:r>
          </a:p>
          <a:p>
            <a:endParaRPr lang="de-DE" sz="3000" b="1" dirty="0">
              <a:solidFill>
                <a:srgbClr val="548235"/>
              </a:solidFill>
              <a:latin typeface="Trebuchet MS" panose="020B0603020202020204" pitchFamily="34" charset="0"/>
            </a:endParaRPr>
          </a:p>
          <a:p>
            <a:endParaRPr lang="de-DE" sz="3000" b="1" dirty="0">
              <a:solidFill>
                <a:srgbClr val="548235"/>
              </a:solidFill>
            </a:endParaRPr>
          </a:p>
          <a:p>
            <a:endParaRPr lang="de-DE" sz="3000" b="1" dirty="0">
              <a:solidFill>
                <a:srgbClr val="548235"/>
              </a:solidFill>
            </a:endParaRPr>
          </a:p>
          <a:p>
            <a:endParaRPr lang="de-DE" sz="3000" dirty="0">
              <a:solidFill>
                <a:srgbClr val="548235"/>
              </a:solidFill>
            </a:endParaRPr>
          </a:p>
          <a:p>
            <a:endParaRPr lang="de-DE" sz="1452" dirty="0">
              <a:solidFill>
                <a:srgbClr val="548235"/>
              </a:solidFill>
            </a:endParaRPr>
          </a:p>
          <a:p>
            <a:endParaRPr lang="de-DE" sz="1452" dirty="0">
              <a:solidFill>
                <a:srgbClr val="548235"/>
              </a:solidFill>
            </a:endParaRPr>
          </a:p>
        </p:txBody>
      </p:sp>
      <p:pic>
        <p:nvPicPr>
          <p:cNvPr id="119" name="Picture 10" descr="Wappen und Logo / LK Vorpommern-Rügen Web">
            <a:extLst>
              <a:ext uri="{FF2B5EF4-FFF2-40B4-BE49-F238E27FC236}">
                <a16:creationId xmlns:a16="http://schemas.microsoft.com/office/drawing/2014/main" id="{D6F14D8D-D7D9-4017-B18A-78CD7BFA3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23" y="4864100"/>
            <a:ext cx="2340936" cy="159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2FE7DB60-9A9C-40B0-8AD4-E02B160A0FE7}"/>
              </a:ext>
            </a:extLst>
          </p:cNvPr>
          <p:cNvSpPr/>
          <p:nvPr/>
        </p:nvSpPr>
        <p:spPr>
          <a:xfrm>
            <a:off x="9966037" y="103640"/>
            <a:ext cx="16514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Wir sind</a:t>
            </a:r>
            <a:endParaRPr lang="de-DE" sz="30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383DA5-CF36-489F-91F7-9FBE0AF0D684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25" y="807633"/>
            <a:ext cx="1267585" cy="1318219"/>
          </a:xfrm>
          <a:prstGeom prst="rect">
            <a:avLst/>
          </a:prstGeom>
        </p:spPr>
      </p:pic>
      <p:sp>
        <p:nvSpPr>
          <p:cNvPr id="137" name="Textfeld 136">
            <a:extLst>
              <a:ext uri="{FF2B5EF4-FFF2-40B4-BE49-F238E27FC236}">
                <a16:creationId xmlns:a16="http://schemas.microsoft.com/office/drawing/2014/main" id="{6DE1117A-E38B-4722-9EEA-41190F320FC9}"/>
              </a:ext>
            </a:extLst>
          </p:cNvPr>
          <p:cNvSpPr txBox="1"/>
          <p:nvPr/>
        </p:nvSpPr>
        <p:spPr>
          <a:xfrm rot="10800000">
            <a:off x="11816292" y="-483496"/>
            <a:ext cx="3516706" cy="153888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00" b="1" dirty="0">
                <a:solidFill>
                  <a:schemeClr val="bg1"/>
                </a:solidFill>
                <a:latin typeface="Trebuchet MS" panose="020B0603020202020204" pitchFamily="34" charset="0"/>
              </a:rPr>
              <a:t>an den Landrat und alle Kolleginnen und Kollegen</a:t>
            </a:r>
          </a:p>
        </p:txBody>
      </p:sp>
      <p:pic>
        <p:nvPicPr>
          <p:cNvPr id="132" name="Grafik 131">
            <a:extLst>
              <a:ext uri="{FF2B5EF4-FFF2-40B4-BE49-F238E27FC236}">
                <a16:creationId xmlns:a16="http://schemas.microsoft.com/office/drawing/2014/main" id="{3DC32F7C-2B4E-4EB6-A232-D46CF13440CD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269865" y="-1392535"/>
            <a:ext cx="2895507" cy="879922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id="{79F68CFE-16AC-408D-A2D7-C3209804D9C4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21536" y="-3704050"/>
            <a:ext cx="2366506" cy="1057039"/>
          </a:xfrm>
          <a:prstGeom prst="rect">
            <a:avLst/>
          </a:prstGeom>
        </p:spPr>
      </p:pic>
      <p:sp>
        <p:nvSpPr>
          <p:cNvPr id="135" name="Textfeld 134">
            <a:extLst>
              <a:ext uri="{FF2B5EF4-FFF2-40B4-BE49-F238E27FC236}">
                <a16:creationId xmlns:a16="http://schemas.microsoft.com/office/drawing/2014/main" id="{C523872C-3551-44C8-B4EF-73ECD0FEFE41}"/>
              </a:ext>
            </a:extLst>
          </p:cNvPr>
          <p:cNvSpPr txBox="1"/>
          <p:nvPr/>
        </p:nvSpPr>
        <p:spPr>
          <a:xfrm>
            <a:off x="5986469" y="6985000"/>
            <a:ext cx="219063" cy="59790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96000"/>
                  <a:lumOff val="4000"/>
                  <a:alpha val="50000"/>
                </a:schemeClr>
              </a:gs>
              <a:gs pos="46000">
                <a:schemeClr val="accent6">
                  <a:lumMod val="85000"/>
                  <a:alpha val="90000"/>
                </a:schemeClr>
              </a:gs>
              <a:gs pos="100000">
                <a:schemeClr val="accent6">
                  <a:lumMod val="60000"/>
                  <a:alpha val="82000"/>
                </a:schemeClr>
              </a:gs>
            </a:gsLst>
            <a:lin ang="2700000" scaled="1"/>
            <a:tileRect/>
          </a:gradFill>
          <a:effectLst/>
        </p:spPr>
        <p:txBody>
          <a:bodyPr wrap="square" rtlCol="0">
            <a:spAutoFit/>
          </a:bodyPr>
          <a:lstStyle/>
          <a:p>
            <a:pPr algn="ctr"/>
            <a:endParaRPr lang="de-DE" sz="5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50" name="Grafik 149">
            <a:extLst>
              <a:ext uri="{FF2B5EF4-FFF2-40B4-BE49-F238E27FC236}">
                <a16:creationId xmlns:a16="http://schemas.microsoft.com/office/drawing/2014/main" id="{4C3EF6C6-0324-42DC-A4C7-222A8EC9CD26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-6573836" y="5378613"/>
            <a:ext cx="3286127" cy="1009650"/>
          </a:xfrm>
          <a:prstGeom prst="rect">
            <a:avLst/>
          </a:prstGeom>
        </p:spPr>
      </p:pic>
      <p:pic>
        <p:nvPicPr>
          <p:cNvPr id="151" name="Grafik 150">
            <a:extLst>
              <a:ext uri="{FF2B5EF4-FFF2-40B4-BE49-F238E27FC236}">
                <a16:creationId xmlns:a16="http://schemas.microsoft.com/office/drawing/2014/main" id="{FE534A2C-7996-48D6-8291-C241DCCB83DF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-3006131" y="4547894"/>
            <a:ext cx="2282884" cy="654085"/>
          </a:xfrm>
          <a:prstGeom prst="rect">
            <a:avLst/>
          </a:prstGeom>
        </p:spPr>
      </p:pic>
      <p:sp>
        <p:nvSpPr>
          <p:cNvPr id="153" name="Textfeld 152">
            <a:extLst>
              <a:ext uri="{FF2B5EF4-FFF2-40B4-BE49-F238E27FC236}">
                <a16:creationId xmlns:a16="http://schemas.microsoft.com/office/drawing/2014/main" id="{19015904-A506-4F31-AA97-CD5CF8F39BED}"/>
              </a:ext>
            </a:extLst>
          </p:cNvPr>
          <p:cNvSpPr txBox="1"/>
          <p:nvPr/>
        </p:nvSpPr>
        <p:spPr>
          <a:xfrm>
            <a:off x="-6583668" y="5449063"/>
            <a:ext cx="32794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Bahnschrift Light SemiCondensed" panose="020B0502040204020203" pitchFamily="34" charset="0"/>
              </a:rPr>
              <a:t>Machbarkeitsstudien für drei konkrete Projekte in der Region:</a:t>
            </a:r>
          </a:p>
          <a:p>
            <a:endParaRPr lang="de-DE" sz="300" b="1" dirty="0">
              <a:solidFill>
                <a:schemeClr val="bg1"/>
              </a:solidFill>
              <a:latin typeface="Bahnschrift Light SemiCondensed" panose="020B0502040204020203" pitchFamily="34" charset="0"/>
            </a:endParaRPr>
          </a:p>
          <a:p>
            <a:r>
              <a:rPr lang="de-DE" sz="1100" dirty="0">
                <a:solidFill>
                  <a:schemeClr val="bg1"/>
                </a:solidFill>
                <a:latin typeface="Bahnschrift Light SemiCondensed" panose="020B0502040204020203" pitchFamily="34" charset="0"/>
              </a:rPr>
              <a:t>SWS Stralsund-Andershof, Energiewerk Rügen, Seehäfen</a:t>
            </a:r>
          </a:p>
        </p:txBody>
      </p:sp>
      <p:pic>
        <p:nvPicPr>
          <p:cNvPr id="154" name="Grafik 153">
            <a:extLst>
              <a:ext uri="{FF2B5EF4-FFF2-40B4-BE49-F238E27FC236}">
                <a16:creationId xmlns:a16="http://schemas.microsoft.com/office/drawing/2014/main" id="{AEA7F437-C433-4F30-8FF6-70EA03D9CF6F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12638583" y="1139755"/>
            <a:ext cx="7804485" cy="2889320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id="{BE1BF03C-63F0-436A-9AFE-8A1770C5143E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-2770411" y="5738005"/>
            <a:ext cx="1690687" cy="664547"/>
          </a:xfrm>
          <a:prstGeom prst="rect">
            <a:avLst/>
          </a:prstGeom>
        </p:spPr>
      </p:pic>
      <p:sp>
        <p:nvSpPr>
          <p:cNvPr id="159" name="Textfeld 158">
            <a:extLst>
              <a:ext uri="{FF2B5EF4-FFF2-40B4-BE49-F238E27FC236}">
                <a16:creationId xmlns:a16="http://schemas.microsoft.com/office/drawing/2014/main" id="{416145DE-BB35-43AB-8DB0-05B1C4E97CAF}"/>
              </a:ext>
            </a:extLst>
          </p:cNvPr>
          <p:cNvSpPr txBox="1"/>
          <p:nvPr/>
        </p:nvSpPr>
        <p:spPr>
          <a:xfrm>
            <a:off x="-2770411" y="5791162"/>
            <a:ext cx="209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pc="1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09/2022</a:t>
            </a:r>
            <a:r>
              <a:rPr lang="de-DE" sz="16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–</a:t>
            </a:r>
            <a:r>
              <a:rPr lang="de-DE" b="1" dirty="0"/>
              <a:t> </a:t>
            </a:r>
            <a:r>
              <a:rPr lang="de-DE" sz="1600" spc="100" dirty="0">
                <a:solidFill>
                  <a:schemeClr val="bg1"/>
                </a:solidFill>
                <a:latin typeface="Bahnschrift Condensed" panose="020B0502040204020203" pitchFamily="34" charset="0"/>
                <a:ea typeface="Cambria Math" panose="02040503050406030204" pitchFamily="18" charset="0"/>
                <a:cs typeface="Leelawadee UI Semilight" panose="020B0402040204020203" pitchFamily="34" charset="-34"/>
              </a:rPr>
              <a:t>08/2023</a:t>
            </a: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417ADE83-D7D9-4E67-98F4-3FCEF19C7550}"/>
              </a:ext>
            </a:extLst>
          </p:cNvPr>
          <p:cNvSpPr/>
          <p:nvPr/>
        </p:nvSpPr>
        <p:spPr>
          <a:xfrm>
            <a:off x="18942050" y="3549727"/>
            <a:ext cx="1501018" cy="387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Rechteck: abgerundete Ecken 160">
            <a:extLst>
              <a:ext uri="{FF2B5EF4-FFF2-40B4-BE49-F238E27FC236}">
                <a16:creationId xmlns:a16="http://schemas.microsoft.com/office/drawing/2014/main" id="{15299CD3-714F-43B7-B112-EA4D1BA42D66}"/>
              </a:ext>
            </a:extLst>
          </p:cNvPr>
          <p:cNvSpPr/>
          <p:nvPr/>
        </p:nvSpPr>
        <p:spPr>
          <a:xfrm>
            <a:off x="-3271712" y="4452009"/>
            <a:ext cx="61177" cy="201239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6065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12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12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 animBg="1"/>
      <p:bldP spid="474" grpId="0" animBg="1"/>
      <p:bldP spid="396" grpId="0" animBg="1"/>
      <p:bldP spid="397" grpId="0" animBg="1"/>
      <p:bldP spid="398" grpId="0" animBg="1"/>
      <p:bldP spid="399" grpId="0" animBg="1"/>
      <p:bldP spid="408" grpId="0" animBg="1"/>
      <p:bldP spid="409" grpId="0" animBg="1"/>
      <p:bldP spid="411" grpId="0" animBg="1"/>
      <p:bldP spid="412" grpId="0" animBg="1"/>
      <p:bldP spid="413" grpId="0" animBg="1"/>
      <p:bldP spid="415" grpId="0" animBg="1"/>
      <p:bldP spid="417" grpId="0" animBg="1"/>
      <p:bldP spid="422" grpId="0" animBg="1"/>
      <p:bldP spid="423" grpId="0" animBg="1"/>
      <p:bldP spid="426" grpId="0" animBg="1"/>
      <p:bldP spid="430" grpId="0" animBg="1"/>
      <p:bldP spid="431" grpId="0" animBg="1"/>
      <p:bldP spid="432" grpId="0"/>
      <p:bldP spid="434" grpId="0" animBg="1"/>
      <p:bldP spid="435" grpId="0" animBg="1"/>
      <p:bldP spid="436" grpId="0" animBg="1"/>
      <p:bldP spid="439" grpId="0" animBg="1"/>
      <p:bldP spid="452" grpId="0" animBg="1"/>
      <p:bldP spid="456" grpId="0" animBg="1"/>
      <p:bldP spid="459" grpId="0"/>
      <p:bldP spid="460" grpId="0"/>
      <p:bldP spid="461" grpId="0" animBg="1"/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84" grpId="0"/>
      <p:bldP spid="485" grpId="0" animBg="1"/>
      <p:bldP spid="12" grpId="0"/>
      <p:bldP spid="1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chemeClr val="accent6">
                <a:lumMod val="20000"/>
                <a:lumOff val="80000"/>
              </a:schemeClr>
            </a:gs>
            <a:gs pos="37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feld 26">
            <a:extLst>
              <a:ext uri="{FF2B5EF4-FFF2-40B4-BE49-F238E27FC236}">
                <a16:creationId xmlns:a16="http://schemas.microsoft.com/office/drawing/2014/main" id="{8B22FD6B-1C76-40A0-9B24-5ADBEF3347D6}"/>
              </a:ext>
            </a:extLst>
          </p:cNvPr>
          <p:cNvSpPr txBox="1"/>
          <p:nvPr/>
        </p:nvSpPr>
        <p:spPr>
          <a:xfrm>
            <a:off x="3971593" y="2739453"/>
            <a:ext cx="4248815" cy="246443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96000"/>
                  <a:lumOff val="4000"/>
                  <a:alpha val="50000"/>
                </a:schemeClr>
              </a:gs>
              <a:gs pos="46000">
                <a:schemeClr val="accent6">
                  <a:lumMod val="85000"/>
                  <a:alpha val="90000"/>
                </a:schemeClr>
              </a:gs>
              <a:gs pos="100000">
                <a:schemeClr val="accent6">
                  <a:lumMod val="60000"/>
                  <a:alpha val="82000"/>
                </a:schemeClr>
              </a:gs>
            </a:gsLst>
            <a:lin ang="2700000" scaled="1"/>
            <a:tileRect/>
          </a:gradFill>
          <a:effectLst/>
        </p:spPr>
        <p:txBody>
          <a:bodyPr wrap="square" rtlCol="0">
            <a:spAutoFit/>
          </a:bodyPr>
          <a:lstStyle/>
          <a:p>
            <a:pPr algn="ctr"/>
            <a:endParaRPr lang="de-DE" sz="5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5FA965-E65B-45FB-A954-EE8B37BCF823}"/>
              </a:ext>
            </a:extLst>
          </p:cNvPr>
          <p:cNvSpPr txBox="1"/>
          <p:nvPr/>
        </p:nvSpPr>
        <p:spPr>
          <a:xfrm>
            <a:off x="-82551" y="515648"/>
            <a:ext cx="1235710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Meine Danksagungen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F0EC5D3-3419-429A-B1D0-54A83C9DEC80}"/>
              </a:ext>
            </a:extLst>
          </p:cNvPr>
          <p:cNvSpPr txBox="1"/>
          <p:nvPr/>
        </p:nvSpPr>
        <p:spPr>
          <a:xfrm>
            <a:off x="4319071" y="101990"/>
            <a:ext cx="3886402" cy="369332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Dennis Lüdke, Projektkoordinator</a:t>
            </a:r>
          </a:p>
        </p:txBody>
      </p:sp>
      <p:pic>
        <p:nvPicPr>
          <p:cNvPr id="25" name="Picture 6" descr="Bundesministerium für Digitales und Verkehr – Wikipedia">
            <a:extLst>
              <a:ext uri="{FF2B5EF4-FFF2-40B4-BE49-F238E27FC236}">
                <a16:creationId xmlns:a16="http://schemas.microsoft.com/office/drawing/2014/main" id="{4A1A91A8-BE49-4471-8358-9FDD11935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74" y="4897666"/>
            <a:ext cx="2031587" cy="125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47E35796-1123-4492-9F3B-E775ED26B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13286" y="5045142"/>
            <a:ext cx="1041351" cy="69423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DAD12C51-AA7E-4E5F-A479-43DAAC942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73583" y="5458629"/>
            <a:ext cx="1844831" cy="566236"/>
          </a:xfrm>
          <a:prstGeom prst="rect">
            <a:avLst/>
          </a:prstGeom>
        </p:spPr>
      </p:pic>
      <p:sp>
        <p:nvSpPr>
          <p:cNvPr id="101" name="Textfeld 100">
            <a:extLst>
              <a:ext uri="{FF2B5EF4-FFF2-40B4-BE49-F238E27FC236}">
                <a16:creationId xmlns:a16="http://schemas.microsoft.com/office/drawing/2014/main" id="{5E0DE7D9-5336-4A55-B7BB-BBEE2697EA0C}"/>
              </a:ext>
            </a:extLst>
          </p:cNvPr>
          <p:cNvSpPr txBox="1"/>
          <p:nvPr/>
        </p:nvSpPr>
        <p:spPr>
          <a:xfrm>
            <a:off x="1603373" y="6202469"/>
            <a:ext cx="8985250" cy="5539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de-DE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-Projektregion Rügen-Stralsund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62195E37-04E9-47DB-8F19-D3724314C248}"/>
              </a:ext>
            </a:extLst>
          </p:cNvPr>
          <p:cNvSpPr txBox="1"/>
          <p:nvPr/>
        </p:nvSpPr>
        <p:spPr>
          <a:xfrm>
            <a:off x="4337647" y="4260299"/>
            <a:ext cx="3516706" cy="646331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Trebuchet MS" panose="020B0603020202020204" pitchFamily="34" charset="0"/>
              </a:rPr>
              <a:t>an den Landrat und alle Kolleginnen und Kollegen</a:t>
            </a:r>
          </a:p>
        </p:txBody>
      </p:sp>
      <p:pic>
        <p:nvPicPr>
          <p:cNvPr id="103" name="Picture 2" descr="Regionaler Planungsverband Vorpommern | Home">
            <a:extLst>
              <a:ext uri="{FF2B5EF4-FFF2-40B4-BE49-F238E27FC236}">
                <a16:creationId xmlns:a16="http://schemas.microsoft.com/office/drawing/2014/main" id="{AB34AD44-DA4F-4CE1-A4FD-AE1B3C79E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1" y="2924583"/>
            <a:ext cx="1794997" cy="87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" descr="SWS Stadtwerke Stralsund – Wikipedia">
            <a:extLst>
              <a:ext uri="{FF2B5EF4-FFF2-40B4-BE49-F238E27FC236}">
                <a16:creationId xmlns:a16="http://schemas.microsoft.com/office/drawing/2014/main" id="{A8B4AE85-DBF7-4ECD-A7F3-0B65C0D24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326" y="1631441"/>
            <a:ext cx="1388539" cy="96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" descr="Hochschule Stralsund – Wikipedia">
            <a:extLst>
              <a:ext uri="{FF2B5EF4-FFF2-40B4-BE49-F238E27FC236}">
                <a16:creationId xmlns:a16="http://schemas.microsoft.com/office/drawing/2014/main" id="{ACF386F0-F10C-43AC-B965-945B8769A8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34"/>
          <a:stretch/>
        </p:blipFill>
        <p:spPr bwMode="auto">
          <a:xfrm>
            <a:off x="2508879" y="2709574"/>
            <a:ext cx="1569858" cy="86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A4E42BDD-A2B5-4EB5-9780-F2459627F0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38434" y="1606215"/>
            <a:ext cx="1651515" cy="1029225"/>
          </a:xfrm>
          <a:prstGeom prst="rect">
            <a:avLst/>
          </a:prstGeom>
        </p:spPr>
      </p:pic>
      <p:pic>
        <p:nvPicPr>
          <p:cNvPr id="107" name="Picture 4" descr="Energiewerk Rügen - Die Energiegenossenschaft von Rügen">
            <a:extLst>
              <a:ext uri="{FF2B5EF4-FFF2-40B4-BE49-F238E27FC236}">
                <a16:creationId xmlns:a16="http://schemas.microsoft.com/office/drawing/2014/main" id="{0D678F6B-145F-45E8-B8E0-6F293FEC9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951" y="2945598"/>
            <a:ext cx="905048" cy="90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Grafik 107">
            <a:extLst>
              <a:ext uri="{FF2B5EF4-FFF2-40B4-BE49-F238E27FC236}">
                <a16:creationId xmlns:a16="http://schemas.microsoft.com/office/drawing/2014/main" id="{6DE3295F-7587-4B80-B637-9598D4247DD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16331" y="2669090"/>
            <a:ext cx="1970939" cy="916367"/>
          </a:xfrm>
          <a:prstGeom prst="rect">
            <a:avLst/>
          </a:prstGeom>
        </p:spPr>
      </p:pic>
      <p:pic>
        <p:nvPicPr>
          <p:cNvPr id="109" name="Grafik 108">
            <a:extLst>
              <a:ext uri="{FF2B5EF4-FFF2-40B4-BE49-F238E27FC236}">
                <a16:creationId xmlns:a16="http://schemas.microsoft.com/office/drawing/2014/main" id="{62EC9634-8924-4716-A89F-13CD376259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18205" y="2030894"/>
            <a:ext cx="2725252" cy="461396"/>
          </a:xfrm>
          <a:prstGeom prst="rect">
            <a:avLst/>
          </a:prstGeom>
        </p:spPr>
      </p:pic>
      <p:pic>
        <p:nvPicPr>
          <p:cNvPr id="110" name="Picture 12" descr="upload.wikimedia.org/wikipedia/commons/thumb/6/...">
            <a:extLst>
              <a:ext uri="{FF2B5EF4-FFF2-40B4-BE49-F238E27FC236}">
                <a16:creationId xmlns:a16="http://schemas.microsoft.com/office/drawing/2014/main" id="{CA0350C1-4AD0-4D83-9036-047121FA7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69" y="3930544"/>
            <a:ext cx="1563707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1AE1599-6861-4F1C-B4F8-CDA2795B9B27}"/>
              </a:ext>
            </a:extLst>
          </p:cNvPr>
          <p:cNvSpPr/>
          <p:nvPr/>
        </p:nvSpPr>
        <p:spPr>
          <a:xfrm>
            <a:off x="9993746" y="3796657"/>
            <a:ext cx="16140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ystem-ui"/>
              </a:rPr>
              <a:t>Energiewerk Rügen</a:t>
            </a: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2" name="Picture 10" descr="Wappen und Logo / LK Vorpommern-Rügen Web">
            <a:extLst>
              <a:ext uri="{FF2B5EF4-FFF2-40B4-BE49-F238E27FC236}">
                <a16:creationId xmlns:a16="http://schemas.microsoft.com/office/drawing/2014/main" id="{5ACC5166-910B-4D33-989C-7F2995F0B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532" y="2601085"/>
            <a:ext cx="2340936" cy="159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C9B221D-BCB1-4436-AD2C-BA1CC86450D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866" y="3853119"/>
            <a:ext cx="2366506" cy="105703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F5EB735-59D1-41A2-97BD-692BC8106F2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9436"/>
            <a:ext cx="2851483" cy="768563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84941289-CA26-41DD-B3D9-211983FBC35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335" y="5510043"/>
            <a:ext cx="1267585" cy="131821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CD458E2-6E71-448B-A1C5-468A5D88610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05" y="1670122"/>
            <a:ext cx="2895507" cy="87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654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51799C65210F440A1C92271412F9D37" ma:contentTypeVersion="18" ma:contentTypeDescription="Ein neues Dokument erstellen." ma:contentTypeScope="" ma:versionID="d83a009ccb8da4587809a1363db5eb73">
  <xsd:schema xmlns:xsd="http://www.w3.org/2001/XMLSchema" xmlns:xs="http://www.w3.org/2001/XMLSchema" xmlns:p="http://schemas.microsoft.com/office/2006/metadata/properties" xmlns:ns2="c70b9664-9237-4abd-ac7b-ddbbdc90d305" xmlns:ns3="0bc05514-7fef-4e19-88d3-a5d0bcf53cf9" targetNamespace="http://schemas.microsoft.com/office/2006/metadata/properties" ma:root="true" ma:fieldsID="e81c0ac37821a90f0fe4722f5d2f642d" ns2:_="" ns3:_="">
    <xsd:import namespace="c70b9664-9237-4abd-ac7b-ddbbdc90d305"/>
    <xsd:import namespace="0bc05514-7fef-4e19-88d3-a5d0bcf53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_Flow_SignoffStatu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Vorschau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b9664-9237-4abd-ac7b-ddbbdc90d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_Flow_SignoffStatus" ma:index="18" nillable="true" ma:displayName="Status Unterschrift" ma:internalName="Status_x0020_Unterschrift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c1cbf605-7f25-4e21-a223-10f91c090f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Vorschau" ma:index="25" nillable="true" ma:displayName="Vorschau" ma:format="Thumbnail" ma:internalName="Vorschau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c05514-7fef-4e19-88d3-a5d0bcf53c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description="" ma:hidden="true" ma:list="{ebfcd09e-a127-44be-98a5-221635d58098}" ma:internalName="TaxCatchAll" ma:showField="CatchAllData" ma:web="0bc05514-7fef-4e19-88d3-a5d0bcf53c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0b9664-9237-4abd-ac7b-ddbbdc90d305">
      <Terms xmlns="http://schemas.microsoft.com/office/infopath/2007/PartnerControls"/>
    </lcf76f155ced4ddcb4097134ff3c332f>
    <TaxCatchAll xmlns="0bc05514-7fef-4e19-88d3-a5d0bcf53cf9" xsi:nil="true"/>
    <Vorschau xmlns="c70b9664-9237-4abd-ac7b-ddbbdc90d305" xsi:nil="true"/>
    <_Flow_SignoffStatus xmlns="c70b9664-9237-4abd-ac7b-ddbbdc90d305" xsi:nil="true"/>
  </documentManagement>
</p:properties>
</file>

<file path=customXml/itemProps1.xml><?xml version="1.0" encoding="utf-8"?>
<ds:datastoreItem xmlns:ds="http://schemas.openxmlformats.org/officeDocument/2006/customXml" ds:itemID="{B8DBC2B2-2873-4AA1-A8FF-F400AFBD823D}"/>
</file>

<file path=customXml/itemProps2.xml><?xml version="1.0" encoding="utf-8"?>
<ds:datastoreItem xmlns:ds="http://schemas.openxmlformats.org/officeDocument/2006/customXml" ds:itemID="{5B96142E-9E6F-4F4F-8E59-48862A802650}"/>
</file>

<file path=customXml/itemProps3.xml><?xml version="1.0" encoding="utf-8"?>
<ds:datastoreItem xmlns:ds="http://schemas.openxmlformats.org/officeDocument/2006/customXml" ds:itemID="{AD9E23AB-3DD0-4343-8DDC-FA7D2A77422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Breitbild</PresentationFormat>
  <Paragraphs>84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8" baseType="lpstr">
      <vt:lpstr>Arial</vt:lpstr>
      <vt:lpstr>Arial Black</vt:lpstr>
      <vt:lpstr>Bahnschrift Condensed</vt:lpstr>
      <vt:lpstr>Bahnschrift Light SemiCondensed</vt:lpstr>
      <vt:lpstr>Barlow</vt:lpstr>
      <vt:lpstr>Calibri</vt:lpstr>
      <vt:lpstr>Calibri Light</vt:lpstr>
      <vt:lpstr>Cambria Math</vt:lpstr>
      <vt:lpstr>Corbel</vt:lpstr>
      <vt:lpstr>Leelawadee UI Semilight</vt:lpstr>
      <vt:lpstr>OpenSymbol</vt:lpstr>
      <vt:lpstr>system-ui</vt:lpstr>
      <vt:lpstr>Trebuchet MS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Lüdke Dennis</dc:creator>
  <cp:lastModifiedBy>Lüdke Dennis</cp:lastModifiedBy>
  <cp:revision>87</cp:revision>
  <dcterms:created xsi:type="dcterms:W3CDTF">2023-04-19T15:20:50Z</dcterms:created>
  <dcterms:modified xsi:type="dcterms:W3CDTF">2023-04-21T18:41:53Z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0x010100C51799C65210F440A1C92271412F9D37</vt:lpwstr>
  </property>
</Properties>
</file>